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66" r:id="rId2"/>
    <p:sldId id="257" r:id="rId3"/>
    <p:sldId id="267" r:id="rId4"/>
    <p:sldId id="268" r:id="rId5"/>
  </p:sldIdLst>
  <p:sldSz cx="12192000" cy="6858000"/>
  <p:notesSz cx="7077075" cy="9363075"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45" d="100"/>
          <a:sy n="45" d="100"/>
        </p:scale>
        <p:origin x="48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0" d="100"/>
          <a:sy n="70" d="100"/>
        </p:scale>
        <p:origin x="276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CC921502-A849-46C0-B1BC-49EE10E139C1}" type="datetimeFigureOut">
              <a:rPr lang="es-MX" smtClean="0"/>
              <a:t>05/05/2022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32DF6FCF-8872-43BB-BCE5-6E1903FD97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71199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Flecha&#10;&#10;Descripción generada automáticamente con confianza media">
            <a:extLst>
              <a:ext uri="{FF2B5EF4-FFF2-40B4-BE49-F238E27FC236}">
                <a16:creationId xmlns:a16="http://schemas.microsoft.com/office/drawing/2014/main" xmlns="" id="{8D35A5E0-E074-4602-966B-D0951EB700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4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377" y="1342844"/>
            <a:ext cx="12260873" cy="4759017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6DC157C5-CB16-4E1D-9ABE-B2991D8CDF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8890" y="2518397"/>
            <a:ext cx="8568715" cy="2443101"/>
          </a:xfrm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s-419" sz="4800" b="1" kern="120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Palatino Linotype" panose="02040502050505030304" pitchFamily="18" charset="0"/>
                <a:ea typeface="+mn-ea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s-419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8AE2658-36B4-4CAC-8177-A16AEA47D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BAD43-DFFD-47AD-87DD-AE2256304603}" type="datetimeFigureOut">
              <a:rPr lang="es-419" smtClean="0"/>
              <a:t>5/5/2022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59F7C0BA-753B-41F9-8E7E-619FC0AE9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4E3BF9D-61E8-44FB-BC33-84D509213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30B4-886A-470C-9D22-74878B591F0F}" type="slidenum">
              <a:rPr lang="es-419" smtClean="0"/>
              <a:t>‹Nº›</a:t>
            </a:fld>
            <a:endParaRPr lang="es-419"/>
          </a:p>
        </p:txBody>
      </p:sp>
      <p:sp>
        <p:nvSpPr>
          <p:cNvPr id="17" name="Arco de bloque 16">
            <a:extLst>
              <a:ext uri="{FF2B5EF4-FFF2-40B4-BE49-F238E27FC236}">
                <a16:creationId xmlns="" xmlns:a16="http://schemas.microsoft.com/office/drawing/2014/main" id="{D5A4DAE4-EDE1-4081-B6DF-20A6AFDBE081}"/>
              </a:ext>
            </a:extLst>
          </p:cNvPr>
          <p:cNvSpPr/>
          <p:nvPr userDrawn="1"/>
        </p:nvSpPr>
        <p:spPr>
          <a:xfrm>
            <a:off x="89642" y="1231971"/>
            <a:ext cx="12056882" cy="401382"/>
          </a:xfrm>
          <a:prstGeom prst="blockArc">
            <a:avLst/>
          </a:prstGeom>
          <a:solidFill>
            <a:srgbClr val="FF0066">
              <a:alpha val="25098"/>
            </a:srgbClr>
          </a:solidFill>
          <a:ln>
            <a:solidFill>
              <a:srgbClr val="800000">
                <a:alpha val="61176"/>
              </a:srgb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dirty="0">
              <a:solidFill>
                <a:schemeClr val="tx1"/>
              </a:solidFill>
            </a:endParaRPr>
          </a:p>
        </p:txBody>
      </p:sp>
      <p:pic>
        <p:nvPicPr>
          <p:cNvPr id="18" name="Imagen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6314" y="87106"/>
            <a:ext cx="2651305" cy="1076046"/>
          </a:xfrm>
          <a:prstGeom prst="rect">
            <a:avLst/>
          </a:prstGeom>
        </p:spPr>
      </p:pic>
      <p:pic>
        <p:nvPicPr>
          <p:cNvPr id="19" name="Imagen 18" descr="Flecha Roja Curva Abajo PNG transparente - StickPNG"/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499326">
            <a:off x="-44038" y="3043691"/>
            <a:ext cx="2723811" cy="1461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Imagen 20" descr="Flecha Roja Curva Abajo PNG transparente - StickPNG"/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45705">
            <a:off x="9441501" y="3013011"/>
            <a:ext cx="2723811" cy="1461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" descr="http://observatoriosefin.zacatecas.gob.mx/static/img/sitios/logo_zacatecas.png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716" y="153342"/>
            <a:ext cx="2710717" cy="1006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Imagen 23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887" b="51739"/>
          <a:stretch/>
        </p:blipFill>
        <p:spPr>
          <a:xfrm>
            <a:off x="8888599" y="103731"/>
            <a:ext cx="2841023" cy="1082914"/>
          </a:xfrm>
          <a:prstGeom prst="rect">
            <a:avLst/>
          </a:prstGeom>
        </p:spPr>
      </p:pic>
      <p:sp>
        <p:nvSpPr>
          <p:cNvPr id="25" name="Arco de bloque 24">
            <a:extLst>
              <a:ext uri="{FF2B5EF4-FFF2-40B4-BE49-F238E27FC236}">
                <a16:creationId xmlns="" xmlns:a16="http://schemas.microsoft.com/office/drawing/2014/main" id="{D5A4DAE4-EDE1-4081-B6DF-20A6AFDBE081}"/>
              </a:ext>
            </a:extLst>
          </p:cNvPr>
          <p:cNvSpPr/>
          <p:nvPr userDrawn="1"/>
        </p:nvSpPr>
        <p:spPr>
          <a:xfrm rot="10800000">
            <a:off x="52508" y="5840930"/>
            <a:ext cx="12056882" cy="401382"/>
          </a:xfrm>
          <a:prstGeom prst="blockArc">
            <a:avLst/>
          </a:prstGeom>
          <a:solidFill>
            <a:srgbClr val="FF0066">
              <a:alpha val="25098"/>
            </a:srgbClr>
          </a:solidFill>
          <a:ln>
            <a:solidFill>
              <a:srgbClr val="800000">
                <a:alpha val="61176"/>
              </a:srgb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172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Flecha&#10;&#10;Descripción generada automáticamente con confianza media">
            <a:extLst>
              <a:ext uri="{FF2B5EF4-FFF2-40B4-BE49-F238E27FC236}">
                <a16:creationId xmlns:a16="http://schemas.microsoft.com/office/drawing/2014/main" xmlns="" id="{12A5FE5D-3848-46FD-91AF-2AA0EEB429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4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34477"/>
            <a:ext cx="12192000" cy="5523523"/>
          </a:xfrm>
          <a:prstGeom prst="rect">
            <a:avLst/>
          </a:prstGeom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41B0A86-EAD9-4B7B-A7F1-2B91D89A78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857" y="2524564"/>
            <a:ext cx="10981591" cy="4228292"/>
          </a:xfrm>
        </p:spPr>
        <p:txBody>
          <a:bodyPr/>
          <a:lstStyle>
            <a:lvl1pPr>
              <a:defRPr sz="24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419" dirty="0"/>
          </a:p>
        </p:txBody>
      </p:sp>
      <p:sp>
        <p:nvSpPr>
          <p:cNvPr id="11" name="Título 1">
            <a:extLst>
              <a:ext uri="{FF2B5EF4-FFF2-40B4-BE49-F238E27FC236}">
                <a16:creationId xmlns="" xmlns:a16="http://schemas.microsoft.com/office/drawing/2014/main" id="{94BECD8D-701A-4CCA-99B2-B41073809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858" y="1417018"/>
            <a:ext cx="10981592" cy="1053680"/>
          </a:xfrm>
        </p:spPr>
        <p:txBody>
          <a:bodyPr>
            <a:normAutofit/>
          </a:bodyPr>
          <a:lstStyle>
            <a:lvl1pPr algn="ctr"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419" dirty="0"/>
          </a:p>
        </p:txBody>
      </p:sp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396" y="130702"/>
            <a:ext cx="2640846" cy="1019715"/>
          </a:xfrm>
          <a:prstGeom prst="rect">
            <a:avLst/>
          </a:prstGeom>
        </p:spPr>
      </p:pic>
      <p:pic>
        <p:nvPicPr>
          <p:cNvPr id="14" name="Picture 2" descr="http://observatoriosefin.zacatecas.gob.mx/static/img/sitios/logo_zacatecas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030" y="165872"/>
            <a:ext cx="2683341" cy="99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Imagen 14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887" b="51739"/>
          <a:stretch/>
        </p:blipFill>
        <p:spPr>
          <a:xfrm>
            <a:off x="8805474" y="120356"/>
            <a:ext cx="2841023" cy="1082914"/>
          </a:xfrm>
          <a:prstGeom prst="rect">
            <a:avLst/>
          </a:prstGeom>
        </p:spPr>
      </p:pic>
      <p:sp>
        <p:nvSpPr>
          <p:cNvPr id="16" name="Arco de bloque 15">
            <a:extLst>
              <a:ext uri="{FF2B5EF4-FFF2-40B4-BE49-F238E27FC236}">
                <a16:creationId xmlns="" xmlns:a16="http://schemas.microsoft.com/office/drawing/2014/main" id="{D5A4DAE4-EDE1-4081-B6DF-20A6AFDBE081}"/>
              </a:ext>
            </a:extLst>
          </p:cNvPr>
          <p:cNvSpPr/>
          <p:nvPr userDrawn="1"/>
        </p:nvSpPr>
        <p:spPr>
          <a:xfrm>
            <a:off x="67559" y="1213276"/>
            <a:ext cx="12056882" cy="401382"/>
          </a:xfrm>
          <a:prstGeom prst="blockArc">
            <a:avLst/>
          </a:prstGeom>
          <a:solidFill>
            <a:srgbClr val="FF0066">
              <a:alpha val="25098"/>
            </a:srgbClr>
          </a:solidFill>
          <a:ln>
            <a:solidFill>
              <a:srgbClr val="800000">
                <a:alpha val="61176"/>
              </a:srgb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708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6C24D75D-BD91-4614-9FF1-8E0EB5068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1F405D34-896F-4E53-943D-BD9C983AF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41906F0-FC0A-4523-A3EB-ACCE10FCA6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BAD43-DFFD-47AD-87DD-AE2256304603}" type="datetimeFigureOut">
              <a:rPr lang="es-419" smtClean="0"/>
              <a:t>5/5/2022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9D90B05-775A-437F-817B-BF9035B823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53A87F1-6168-47CD-9A8E-23D92383BA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D30B4-886A-470C-9D22-74878B591F0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35257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419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="" xmlns:a16="http://schemas.microsoft.com/office/drawing/2014/main" id="{3B263A1F-88CC-4C56-98B0-099C443DBD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>
                <a:latin typeface="Palatino Linotype"/>
                <a:cs typeface="Palatino Linotype"/>
              </a:rPr>
              <a:t>Empresas</a:t>
            </a:r>
            <a:r>
              <a:rPr lang="es-MX" spc="-15" dirty="0">
                <a:latin typeface="Palatino Linotype"/>
                <a:cs typeface="Palatino Linotype"/>
              </a:rPr>
              <a:t> </a:t>
            </a:r>
            <a:r>
              <a:rPr lang="es-MX" spc="-5" dirty="0">
                <a:latin typeface="Palatino Linotype"/>
                <a:cs typeface="Palatino Linotype"/>
              </a:rPr>
              <a:t>registrada</a:t>
            </a:r>
            <a:r>
              <a:rPr lang="es-MX" dirty="0">
                <a:latin typeface="Palatino Linotype"/>
                <a:cs typeface="Palatino Linotype"/>
              </a:rPr>
              <a:t>s</a:t>
            </a:r>
            <a:r>
              <a:rPr lang="es-MX" spc="-25" dirty="0">
                <a:latin typeface="Palatino Linotype"/>
                <a:cs typeface="Palatino Linotype"/>
              </a:rPr>
              <a:t> </a:t>
            </a:r>
            <a:r>
              <a:rPr lang="es-MX" dirty="0">
                <a:latin typeface="Palatino Linotype"/>
                <a:cs typeface="Palatino Linotype"/>
              </a:rPr>
              <a:t>en	</a:t>
            </a:r>
            <a:r>
              <a:rPr lang="es-MX" spc="-5" dirty="0">
                <a:latin typeface="Palatino Linotype"/>
                <a:cs typeface="Palatino Linotype"/>
              </a:rPr>
              <a:t>los  impuestos</a:t>
            </a:r>
            <a:r>
              <a:rPr lang="es-MX" spc="5" dirty="0">
                <a:latin typeface="Palatino Linotype"/>
                <a:cs typeface="Palatino Linotype"/>
              </a:rPr>
              <a:t> </a:t>
            </a:r>
            <a:r>
              <a:rPr lang="es-MX" spc="-5" dirty="0">
                <a:latin typeface="Palatino Linotype"/>
                <a:cs typeface="Palatino Linotype"/>
              </a:rPr>
              <a:t>ecológicos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65783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/>
          <p:cNvSpPr txBox="1">
            <a:spLocks noGrp="1"/>
          </p:cNvSpPr>
          <p:nvPr>
            <p:ph type="title"/>
          </p:nvPr>
        </p:nvSpPr>
        <p:spPr>
          <a:xfrm>
            <a:off x="4213224" y="1687829"/>
            <a:ext cx="3765550" cy="45211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465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Empresas</a:t>
            </a:r>
            <a:r>
              <a:rPr spc="-20" dirty="0"/>
              <a:t> </a:t>
            </a:r>
            <a:r>
              <a:rPr spc="-5" dirty="0"/>
              <a:t>registradas</a:t>
            </a:r>
          </a:p>
        </p:txBody>
      </p:sp>
      <p:sp>
        <p:nvSpPr>
          <p:cNvPr id="8" name="object 3"/>
          <p:cNvSpPr txBox="1"/>
          <p:nvPr/>
        </p:nvSpPr>
        <p:spPr>
          <a:xfrm>
            <a:off x="840739" y="2226055"/>
            <a:ext cx="10212705" cy="97663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675"/>
              </a:spcBef>
            </a:pPr>
            <a:r>
              <a:rPr sz="2400" spc="-5" dirty="0">
                <a:solidFill>
                  <a:srgbClr val="7E7E7E"/>
                </a:solidFill>
                <a:latin typeface="Arial MT"/>
                <a:cs typeface="Arial MT"/>
              </a:rPr>
              <a:t>En</a:t>
            </a:r>
            <a:r>
              <a:rPr sz="2400" dirty="0">
                <a:solidFill>
                  <a:srgbClr val="7E7E7E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7E7E7E"/>
                </a:solidFill>
                <a:latin typeface="Arial MT"/>
                <a:cs typeface="Arial MT"/>
              </a:rPr>
              <a:t>un</a:t>
            </a:r>
            <a:r>
              <a:rPr sz="2400" spc="10" dirty="0">
                <a:solidFill>
                  <a:srgbClr val="7E7E7E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7E7E7E"/>
                </a:solidFill>
                <a:latin typeface="Arial MT"/>
                <a:cs typeface="Arial MT"/>
              </a:rPr>
              <a:t>acto</a:t>
            </a:r>
            <a:r>
              <a:rPr sz="2400" dirty="0">
                <a:solidFill>
                  <a:srgbClr val="7E7E7E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7E7E7E"/>
                </a:solidFill>
                <a:latin typeface="Arial MT"/>
                <a:cs typeface="Arial MT"/>
              </a:rPr>
              <a:t>de</a:t>
            </a:r>
            <a:r>
              <a:rPr sz="2400" spc="20" dirty="0">
                <a:solidFill>
                  <a:srgbClr val="7E7E7E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7E7E7E"/>
                </a:solidFill>
                <a:latin typeface="Arial MT"/>
                <a:cs typeface="Arial MT"/>
              </a:rPr>
              <a:t>concientización</a:t>
            </a:r>
            <a:r>
              <a:rPr sz="2400" spc="60" dirty="0">
                <a:solidFill>
                  <a:srgbClr val="7E7E7E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7E7E7E"/>
                </a:solidFill>
                <a:latin typeface="Arial MT"/>
                <a:cs typeface="Arial MT"/>
              </a:rPr>
              <a:t>con</a:t>
            </a:r>
            <a:r>
              <a:rPr sz="2400" spc="10" dirty="0">
                <a:solidFill>
                  <a:srgbClr val="7E7E7E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7E7E7E"/>
                </a:solidFill>
                <a:latin typeface="Arial MT"/>
                <a:cs typeface="Arial MT"/>
              </a:rPr>
              <a:t>el</a:t>
            </a:r>
            <a:r>
              <a:rPr sz="2400" dirty="0">
                <a:solidFill>
                  <a:srgbClr val="7E7E7E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7E7E7E"/>
                </a:solidFill>
                <a:latin typeface="Arial MT"/>
                <a:cs typeface="Arial MT"/>
              </a:rPr>
              <a:t>medio</a:t>
            </a:r>
            <a:r>
              <a:rPr sz="2400" spc="25" dirty="0">
                <a:solidFill>
                  <a:srgbClr val="7E7E7E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7E7E7E"/>
                </a:solidFill>
                <a:latin typeface="Arial MT"/>
                <a:cs typeface="Arial MT"/>
              </a:rPr>
              <a:t>ambiente,</a:t>
            </a:r>
            <a:r>
              <a:rPr sz="2400" spc="25" dirty="0">
                <a:solidFill>
                  <a:srgbClr val="7E7E7E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7E7E7E"/>
                </a:solidFill>
                <a:latin typeface="Arial MT"/>
                <a:cs typeface="Arial MT"/>
              </a:rPr>
              <a:t>las</a:t>
            </a:r>
            <a:r>
              <a:rPr sz="2400" spc="10" dirty="0">
                <a:solidFill>
                  <a:srgbClr val="7E7E7E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7E7E7E"/>
                </a:solidFill>
                <a:latin typeface="Arial MT"/>
                <a:cs typeface="Arial MT"/>
              </a:rPr>
              <a:t>empresas</a:t>
            </a:r>
            <a:r>
              <a:rPr sz="2400" spc="10" dirty="0">
                <a:solidFill>
                  <a:srgbClr val="7E7E7E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7E7E7E"/>
                </a:solidFill>
                <a:latin typeface="Arial MT"/>
                <a:cs typeface="Arial MT"/>
              </a:rPr>
              <a:t>que</a:t>
            </a:r>
            <a:r>
              <a:rPr sz="2400" spc="25" dirty="0">
                <a:solidFill>
                  <a:srgbClr val="7E7E7E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7E7E7E"/>
                </a:solidFill>
                <a:latin typeface="Arial MT"/>
                <a:cs typeface="Arial MT"/>
              </a:rPr>
              <a:t>se </a:t>
            </a:r>
            <a:r>
              <a:rPr sz="2400" spc="-655" dirty="0">
                <a:solidFill>
                  <a:srgbClr val="7E7E7E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7E7E7E"/>
                </a:solidFill>
                <a:latin typeface="Arial MT"/>
                <a:cs typeface="Arial MT"/>
              </a:rPr>
              <a:t>inscribieron</a:t>
            </a:r>
            <a:r>
              <a:rPr sz="2400" spc="45" dirty="0">
                <a:solidFill>
                  <a:srgbClr val="7E7E7E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7E7E7E"/>
                </a:solidFill>
                <a:latin typeface="Arial MT"/>
                <a:cs typeface="Arial MT"/>
              </a:rPr>
              <a:t>en</a:t>
            </a:r>
            <a:r>
              <a:rPr sz="2400" spc="10" dirty="0">
                <a:solidFill>
                  <a:srgbClr val="7E7E7E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7E7E7E"/>
                </a:solidFill>
                <a:latin typeface="Arial MT"/>
                <a:cs typeface="Arial MT"/>
              </a:rPr>
              <a:t>las</a:t>
            </a:r>
            <a:r>
              <a:rPr sz="2400" spc="20" dirty="0">
                <a:solidFill>
                  <a:srgbClr val="7E7E7E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7E7E7E"/>
                </a:solidFill>
                <a:latin typeface="Arial MT"/>
                <a:cs typeface="Arial MT"/>
              </a:rPr>
              <a:t>cuatro</a:t>
            </a:r>
            <a:r>
              <a:rPr sz="2400" spc="10" dirty="0">
                <a:solidFill>
                  <a:srgbClr val="7E7E7E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7E7E7E"/>
                </a:solidFill>
                <a:latin typeface="Arial MT"/>
                <a:cs typeface="Arial MT"/>
              </a:rPr>
              <a:t>vertientes</a:t>
            </a:r>
            <a:r>
              <a:rPr sz="2400" spc="10" dirty="0">
                <a:solidFill>
                  <a:srgbClr val="7E7E7E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7E7E7E"/>
                </a:solidFill>
                <a:latin typeface="Arial MT"/>
                <a:cs typeface="Arial MT"/>
              </a:rPr>
              <a:t>de</a:t>
            </a:r>
            <a:r>
              <a:rPr sz="2400" spc="10" dirty="0">
                <a:solidFill>
                  <a:srgbClr val="7E7E7E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7E7E7E"/>
                </a:solidFill>
                <a:latin typeface="Arial MT"/>
                <a:cs typeface="Arial MT"/>
              </a:rPr>
              <a:t>los</a:t>
            </a:r>
            <a:r>
              <a:rPr sz="2400" spc="10" dirty="0">
                <a:solidFill>
                  <a:srgbClr val="7E7E7E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7E7E7E"/>
                </a:solidFill>
                <a:latin typeface="Arial MT"/>
                <a:cs typeface="Arial MT"/>
              </a:rPr>
              <a:t>impuestos</a:t>
            </a:r>
            <a:r>
              <a:rPr sz="2400" spc="10" dirty="0">
                <a:solidFill>
                  <a:srgbClr val="7E7E7E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7E7E7E"/>
                </a:solidFill>
                <a:latin typeface="Arial MT"/>
                <a:cs typeface="Arial MT"/>
              </a:rPr>
              <a:t>ecológicos</a:t>
            </a:r>
            <a:r>
              <a:rPr sz="2400" spc="60" dirty="0">
                <a:solidFill>
                  <a:srgbClr val="7E7E7E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7E7E7E"/>
                </a:solidFill>
                <a:latin typeface="Arial MT"/>
                <a:cs typeface="Arial MT"/>
              </a:rPr>
              <a:t>son</a:t>
            </a:r>
            <a:r>
              <a:rPr sz="2400" spc="10" dirty="0">
                <a:solidFill>
                  <a:srgbClr val="7E7E7E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7E7E7E"/>
                </a:solidFill>
                <a:latin typeface="Arial MT"/>
                <a:cs typeface="Arial MT"/>
              </a:rPr>
              <a:t>las </a:t>
            </a:r>
            <a:r>
              <a:rPr sz="2400" dirty="0">
                <a:solidFill>
                  <a:srgbClr val="7E7E7E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7E7E7E"/>
                </a:solidFill>
                <a:latin typeface="Arial MT"/>
                <a:cs typeface="Arial MT"/>
              </a:rPr>
              <a:t>siguientes:</a:t>
            </a:r>
            <a:endParaRPr sz="2400">
              <a:latin typeface="Arial MT"/>
              <a:cs typeface="Arial MT"/>
            </a:endParaRPr>
          </a:p>
        </p:txBody>
      </p:sp>
      <p:graphicFrame>
        <p:nvGraphicFramePr>
          <p:cNvPr id="9" name="object 4"/>
          <p:cNvGraphicFramePr>
            <a:graphicFrameLocks noGrp="1"/>
          </p:cNvGraphicFramePr>
          <p:nvPr/>
        </p:nvGraphicFramePr>
        <p:xfrm>
          <a:off x="620268" y="3255236"/>
          <a:ext cx="10687050" cy="34445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3370"/>
                <a:gridCol w="4678680"/>
                <a:gridCol w="1428750"/>
                <a:gridCol w="1428750"/>
                <a:gridCol w="1428750"/>
                <a:gridCol w="1428750"/>
              </a:tblGrid>
              <a:tr h="8623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8255" algn="ctr">
                        <a:lnSpc>
                          <a:spcPct val="100000"/>
                        </a:lnSpc>
                      </a:pPr>
                      <a:r>
                        <a:rPr sz="1300" spc="160" dirty="0">
                          <a:latin typeface="Calibri"/>
                          <a:cs typeface="Calibri"/>
                        </a:rPr>
                        <a:t>PERSONA</a:t>
                      </a:r>
                      <a:r>
                        <a:rPr sz="13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45" dirty="0">
                          <a:latin typeface="Calibri"/>
                          <a:cs typeface="Calibri"/>
                        </a:rPr>
                        <a:t>FÍSICA/MORAL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86360" marR="82550" indent="3175" algn="ctr">
                        <a:lnSpc>
                          <a:spcPct val="112300"/>
                        </a:lnSpc>
                      </a:pPr>
                      <a:r>
                        <a:rPr sz="1000" b="1" spc="125" dirty="0">
                          <a:latin typeface="Calibri"/>
                          <a:cs typeface="Calibri"/>
                        </a:rPr>
                        <a:t>DE LA EMISIÓN DE </a:t>
                      </a:r>
                      <a:r>
                        <a:rPr sz="1000" b="1" spc="-2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135" dirty="0">
                          <a:latin typeface="Calibri"/>
                          <a:cs typeface="Calibri"/>
                        </a:rPr>
                        <a:t>CONTAMINANTES </a:t>
                      </a:r>
                      <a:r>
                        <a:rPr sz="1000" b="1" spc="1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130" dirty="0">
                          <a:latin typeface="Calibri"/>
                          <a:cs typeface="Calibri"/>
                        </a:rPr>
                        <a:t>AL </a:t>
                      </a:r>
                      <a:r>
                        <a:rPr sz="1000" b="1" spc="114" dirty="0">
                          <a:latin typeface="Calibri"/>
                          <a:cs typeface="Calibri"/>
                        </a:rPr>
                        <a:t>SUELO, </a:t>
                      </a:r>
                      <a:r>
                        <a:rPr sz="1000" b="1" spc="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135" dirty="0">
                          <a:latin typeface="Calibri"/>
                          <a:cs typeface="Calibri"/>
                        </a:rPr>
                        <a:t>SUBSUELO</a:t>
                      </a:r>
                      <a:r>
                        <a:rPr sz="1000" b="1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125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000" b="1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150" dirty="0">
                          <a:latin typeface="Calibri"/>
                          <a:cs typeface="Calibri"/>
                        </a:rPr>
                        <a:t>AGUA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08585" marR="100965" algn="ctr">
                        <a:lnSpc>
                          <a:spcPct val="112300"/>
                        </a:lnSpc>
                      </a:pPr>
                      <a:r>
                        <a:rPr sz="1000" b="1" spc="12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000" b="1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125" dirty="0">
                          <a:latin typeface="Calibri"/>
                          <a:cs typeface="Calibri"/>
                        </a:rPr>
                        <a:t>LA</a:t>
                      </a:r>
                      <a:r>
                        <a:rPr sz="1000" b="1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125" dirty="0">
                          <a:latin typeface="Calibri"/>
                          <a:cs typeface="Calibri"/>
                        </a:rPr>
                        <a:t>EMISIÓN</a:t>
                      </a:r>
                      <a:r>
                        <a:rPr sz="1000" b="1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125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000" b="1" spc="-2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125" dirty="0">
                          <a:latin typeface="Calibri"/>
                          <a:cs typeface="Calibri"/>
                        </a:rPr>
                        <a:t>GASES </a:t>
                      </a:r>
                      <a:r>
                        <a:rPr sz="1000" b="1" spc="145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1000" b="1" spc="125" dirty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000" b="1" spc="1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135" dirty="0">
                          <a:latin typeface="Calibri"/>
                          <a:cs typeface="Calibri"/>
                        </a:rPr>
                        <a:t>ATMÓSFERA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3500" marR="56515" indent="-1905" algn="ctr">
                        <a:lnSpc>
                          <a:spcPct val="112300"/>
                        </a:lnSpc>
                      </a:pPr>
                      <a:r>
                        <a:rPr sz="1000" b="1" spc="110" dirty="0">
                          <a:latin typeface="Calibri"/>
                          <a:cs typeface="Calibri"/>
                        </a:rPr>
                        <a:t>DEL </a:t>
                      </a:r>
                      <a:r>
                        <a:rPr sz="1000" b="1" spc="130" dirty="0">
                          <a:latin typeface="Calibri"/>
                          <a:cs typeface="Calibri"/>
                        </a:rPr>
                        <a:t>IMPUESTO AL </a:t>
                      </a:r>
                      <a:r>
                        <a:rPr sz="1000" b="1" spc="1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120" dirty="0">
                          <a:latin typeface="Calibri"/>
                          <a:cs typeface="Calibri"/>
                        </a:rPr>
                        <a:t>DEPÓSITO </a:t>
                      </a:r>
                      <a:r>
                        <a:rPr sz="1000" b="1" spc="165" dirty="0">
                          <a:latin typeface="Calibri"/>
                          <a:cs typeface="Calibri"/>
                        </a:rPr>
                        <a:t>O </a:t>
                      </a:r>
                      <a:r>
                        <a:rPr sz="1000" b="1" spc="1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000" b="1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000" b="1" spc="-25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000" b="1" spc="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000" b="1" spc="-2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000" b="1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000" b="1" spc="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000" b="1" spc="-25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000" b="1" spc="2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000" b="1" spc="-2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000" b="1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000" b="1" spc="-2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000" b="1" dirty="0">
                          <a:latin typeface="Calibri"/>
                          <a:cs typeface="Calibri"/>
                        </a:rPr>
                        <a:t>O  </a:t>
                      </a:r>
                      <a:r>
                        <a:rPr sz="1000" b="1" spc="12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000" b="1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125" dirty="0">
                          <a:latin typeface="Calibri"/>
                          <a:cs typeface="Calibri"/>
                        </a:rPr>
                        <a:t>RESIDUOS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ts val="1185"/>
                        </a:lnSpc>
                      </a:pPr>
                      <a:r>
                        <a:rPr sz="1000" b="1" spc="110" dirty="0">
                          <a:latin typeface="Calibri"/>
                          <a:cs typeface="Calibri"/>
                        </a:rPr>
                        <a:t>DEL</a:t>
                      </a:r>
                      <a:r>
                        <a:rPr sz="1000" b="1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130" dirty="0">
                          <a:latin typeface="Calibri"/>
                          <a:cs typeface="Calibri"/>
                        </a:rPr>
                        <a:t>IMPUESTO</a:t>
                      </a:r>
                      <a:r>
                        <a:rPr sz="1000" b="1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130" dirty="0">
                          <a:latin typeface="Calibri"/>
                          <a:cs typeface="Calibri"/>
                        </a:rPr>
                        <a:t>POR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108585" marR="105410" indent="1270" algn="ctr">
                        <a:lnSpc>
                          <a:spcPct val="112300"/>
                        </a:lnSpc>
                      </a:pPr>
                      <a:r>
                        <a:rPr sz="1000" b="1" spc="125" dirty="0">
                          <a:latin typeface="Calibri"/>
                          <a:cs typeface="Calibri"/>
                        </a:rPr>
                        <a:t>REMEDIACIÓN </a:t>
                      </a:r>
                      <a:r>
                        <a:rPr sz="1000" b="1" spc="130" dirty="0">
                          <a:latin typeface="Calibri"/>
                          <a:cs typeface="Calibri"/>
                        </a:rPr>
                        <a:t> AMBIENTAL</a:t>
                      </a:r>
                      <a:r>
                        <a:rPr sz="1000" b="1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130" dirty="0">
                          <a:latin typeface="Calibri"/>
                          <a:cs typeface="Calibri"/>
                        </a:rPr>
                        <a:t>EN</a:t>
                      </a:r>
                      <a:r>
                        <a:rPr sz="1000" b="1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125" dirty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000" b="1" spc="-2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125" dirty="0">
                          <a:latin typeface="Calibri"/>
                          <a:cs typeface="Calibri"/>
                        </a:rPr>
                        <a:t>EXTRACCIÓN DE </a:t>
                      </a:r>
                      <a:r>
                        <a:rPr sz="1000" b="1" spc="1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125" dirty="0">
                          <a:latin typeface="Calibri"/>
                          <a:cs typeface="Calibri"/>
                        </a:rPr>
                        <a:t>MATERIALES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6785">
                <a:tc>
                  <a:txBody>
                    <a:bodyPr/>
                    <a:lstStyle/>
                    <a:p>
                      <a:pPr marR="28575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300" dirty="0">
                          <a:latin typeface="Calibri"/>
                          <a:cs typeface="Calibri"/>
                        </a:rPr>
                        <a:t>1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300" spc="150" dirty="0">
                          <a:latin typeface="Calibri"/>
                          <a:cs typeface="Calibri"/>
                        </a:rPr>
                        <a:t>AHRESTY</a:t>
                      </a:r>
                      <a:r>
                        <a:rPr sz="13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55" dirty="0">
                          <a:latin typeface="Calibri"/>
                          <a:cs typeface="Calibri"/>
                        </a:rPr>
                        <a:t>MEXICANA</a:t>
                      </a:r>
                      <a:r>
                        <a:rPr sz="13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40" dirty="0">
                          <a:latin typeface="Calibri"/>
                          <a:cs typeface="Calibri"/>
                        </a:rPr>
                        <a:t>SA</a:t>
                      </a:r>
                      <a:r>
                        <a:rPr sz="13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7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3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50" dirty="0">
                          <a:latin typeface="Calibri"/>
                          <a:cs typeface="Calibri"/>
                        </a:rPr>
                        <a:t>CV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550" b="1" dirty="0">
                          <a:latin typeface="Calibri"/>
                          <a:cs typeface="Calibri"/>
                        </a:rPr>
                        <a:t>x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550" b="1" dirty="0">
                          <a:latin typeface="Calibri"/>
                          <a:cs typeface="Calibri"/>
                        </a:rPr>
                        <a:t>x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550" b="1" dirty="0">
                          <a:latin typeface="Calibri"/>
                          <a:cs typeface="Calibri"/>
                        </a:rPr>
                        <a:t>x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256785">
                <a:tc>
                  <a:txBody>
                    <a:bodyPr/>
                    <a:lstStyle/>
                    <a:p>
                      <a:pPr marR="28575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300" dirty="0">
                          <a:latin typeface="Calibri"/>
                          <a:cs typeface="Calibri"/>
                        </a:rPr>
                        <a:t>2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300" spc="170" dirty="0">
                          <a:latin typeface="Calibri"/>
                          <a:cs typeface="Calibri"/>
                        </a:rPr>
                        <a:t>BANCO</a:t>
                      </a:r>
                      <a:r>
                        <a:rPr sz="13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7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3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50" dirty="0">
                          <a:latin typeface="Calibri"/>
                          <a:cs typeface="Calibri"/>
                        </a:rPr>
                        <a:t>ALIMENTOS</a:t>
                      </a:r>
                      <a:r>
                        <a:rPr sz="13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7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3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55" dirty="0">
                          <a:latin typeface="Calibri"/>
                          <a:cs typeface="Calibri"/>
                        </a:rPr>
                        <a:t>ZACATECAS</a:t>
                      </a:r>
                      <a:r>
                        <a:rPr sz="13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70" dirty="0">
                          <a:latin typeface="Calibri"/>
                          <a:cs typeface="Calibri"/>
                        </a:rPr>
                        <a:t>AC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550" b="1" dirty="0">
                          <a:latin typeface="Calibri"/>
                          <a:cs typeface="Calibri"/>
                        </a:rPr>
                        <a:t>x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6785">
                <a:tc>
                  <a:txBody>
                    <a:bodyPr/>
                    <a:lstStyle/>
                    <a:p>
                      <a:pPr marR="28575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300" dirty="0">
                          <a:latin typeface="Calibri"/>
                          <a:cs typeface="Calibri"/>
                        </a:rPr>
                        <a:t>3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300" spc="150" dirty="0">
                          <a:latin typeface="Calibri"/>
                          <a:cs typeface="Calibri"/>
                        </a:rPr>
                        <a:t>CAPSTONE</a:t>
                      </a:r>
                      <a:r>
                        <a:rPr sz="13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70" dirty="0">
                          <a:latin typeface="Calibri"/>
                          <a:cs typeface="Calibri"/>
                        </a:rPr>
                        <a:t>GOLD</a:t>
                      </a:r>
                      <a:r>
                        <a:rPr sz="13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20" dirty="0">
                          <a:latin typeface="Calibri"/>
                          <a:cs typeface="Calibri"/>
                        </a:rPr>
                        <a:t>S.A</a:t>
                      </a:r>
                      <a:r>
                        <a:rPr sz="13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7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3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25" dirty="0">
                          <a:latin typeface="Calibri"/>
                          <a:cs typeface="Calibri"/>
                        </a:rPr>
                        <a:t>C.V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550" b="1" dirty="0">
                          <a:latin typeface="Calibri"/>
                          <a:cs typeface="Calibri"/>
                        </a:rPr>
                        <a:t>x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550" b="1" dirty="0">
                          <a:latin typeface="Calibri"/>
                          <a:cs typeface="Calibri"/>
                        </a:rPr>
                        <a:t>x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550" b="1" dirty="0">
                          <a:latin typeface="Calibri"/>
                          <a:cs typeface="Calibri"/>
                        </a:rPr>
                        <a:t>x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550" b="1" dirty="0">
                          <a:latin typeface="Calibri"/>
                          <a:cs typeface="Calibri"/>
                        </a:rPr>
                        <a:t>x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256988">
                <a:tc>
                  <a:txBody>
                    <a:bodyPr/>
                    <a:lstStyle/>
                    <a:p>
                      <a:pPr marR="28575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300" dirty="0">
                          <a:latin typeface="Calibri"/>
                          <a:cs typeface="Calibri"/>
                        </a:rPr>
                        <a:t>4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300" spc="145" dirty="0">
                          <a:latin typeface="Calibri"/>
                          <a:cs typeface="Calibri"/>
                        </a:rPr>
                        <a:t>CESANTONI</a:t>
                      </a:r>
                      <a:r>
                        <a:rPr sz="13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10" dirty="0">
                          <a:latin typeface="Calibri"/>
                          <a:cs typeface="Calibri"/>
                        </a:rPr>
                        <a:t>S.A.</a:t>
                      </a:r>
                      <a:r>
                        <a:rPr sz="13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7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3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10" dirty="0">
                          <a:latin typeface="Calibri"/>
                          <a:cs typeface="Calibri"/>
                        </a:rPr>
                        <a:t>C.V.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550" b="1" dirty="0">
                          <a:latin typeface="Calibri"/>
                          <a:cs typeface="Calibri"/>
                        </a:rPr>
                        <a:t>x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550" b="1" dirty="0">
                          <a:latin typeface="Calibri"/>
                          <a:cs typeface="Calibri"/>
                        </a:rPr>
                        <a:t>x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550" b="1" dirty="0">
                          <a:latin typeface="Calibri"/>
                          <a:cs typeface="Calibri"/>
                        </a:rPr>
                        <a:t>x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550" b="1" dirty="0">
                          <a:latin typeface="Calibri"/>
                          <a:cs typeface="Calibri"/>
                        </a:rPr>
                        <a:t>x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6785">
                <a:tc>
                  <a:txBody>
                    <a:bodyPr/>
                    <a:lstStyle/>
                    <a:p>
                      <a:pPr marR="28575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300" dirty="0">
                          <a:latin typeface="Calibri"/>
                          <a:cs typeface="Calibri"/>
                        </a:rPr>
                        <a:t>5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300" spc="120" dirty="0">
                          <a:latin typeface="Calibri"/>
                          <a:cs typeface="Calibri"/>
                        </a:rPr>
                        <a:t>CIA.</a:t>
                      </a:r>
                      <a:r>
                        <a:rPr sz="13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40" dirty="0">
                          <a:latin typeface="Calibri"/>
                          <a:cs typeface="Calibri"/>
                        </a:rPr>
                        <a:t>INDUSTRIAL</a:t>
                      </a:r>
                      <a:r>
                        <a:rPr sz="13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7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3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55" dirty="0">
                          <a:latin typeface="Calibri"/>
                          <a:cs typeface="Calibri"/>
                        </a:rPr>
                        <a:t>ZACATECAS</a:t>
                      </a:r>
                      <a:r>
                        <a:rPr sz="13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40" dirty="0">
                          <a:latin typeface="Calibri"/>
                          <a:cs typeface="Calibri"/>
                        </a:rPr>
                        <a:t>SA</a:t>
                      </a:r>
                      <a:r>
                        <a:rPr sz="13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7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3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50" dirty="0">
                          <a:latin typeface="Calibri"/>
                          <a:cs typeface="Calibri"/>
                        </a:rPr>
                        <a:t>CV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550" b="1" dirty="0">
                          <a:latin typeface="Calibri"/>
                          <a:cs typeface="Calibri"/>
                        </a:rPr>
                        <a:t>x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550" b="1" dirty="0">
                          <a:latin typeface="Calibri"/>
                          <a:cs typeface="Calibri"/>
                        </a:rPr>
                        <a:t>x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256785">
                <a:tc>
                  <a:txBody>
                    <a:bodyPr/>
                    <a:lstStyle/>
                    <a:p>
                      <a:pPr marR="28575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300" dirty="0">
                          <a:latin typeface="Calibri"/>
                          <a:cs typeface="Calibri"/>
                        </a:rPr>
                        <a:t>6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300" spc="165" dirty="0">
                          <a:latin typeface="Calibri"/>
                          <a:cs typeface="Calibri"/>
                        </a:rPr>
                        <a:t>COMPAÑIA</a:t>
                      </a:r>
                      <a:r>
                        <a:rPr sz="13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60" dirty="0">
                          <a:latin typeface="Calibri"/>
                          <a:cs typeface="Calibri"/>
                        </a:rPr>
                        <a:t>MINERA</a:t>
                      </a:r>
                      <a:r>
                        <a:rPr sz="13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50" dirty="0">
                          <a:latin typeface="Calibri"/>
                          <a:cs typeface="Calibri"/>
                        </a:rPr>
                        <a:t>SABINAS</a:t>
                      </a:r>
                      <a:r>
                        <a:rPr sz="13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20" dirty="0">
                          <a:latin typeface="Calibri"/>
                          <a:cs typeface="Calibri"/>
                        </a:rPr>
                        <a:t>S.A</a:t>
                      </a:r>
                      <a:r>
                        <a:rPr sz="13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7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3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25" dirty="0">
                          <a:latin typeface="Calibri"/>
                          <a:cs typeface="Calibri"/>
                        </a:rPr>
                        <a:t>C.V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550" b="1" dirty="0">
                          <a:latin typeface="Calibri"/>
                          <a:cs typeface="Calibri"/>
                        </a:rPr>
                        <a:t>x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550" b="1" dirty="0">
                          <a:latin typeface="Calibri"/>
                          <a:cs typeface="Calibri"/>
                        </a:rPr>
                        <a:t>x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550" b="1" dirty="0">
                          <a:latin typeface="Calibri"/>
                          <a:cs typeface="Calibri"/>
                        </a:rPr>
                        <a:t>x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550" b="1" dirty="0">
                          <a:latin typeface="Calibri"/>
                          <a:cs typeface="Calibri"/>
                        </a:rPr>
                        <a:t>x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6764">
                <a:tc>
                  <a:txBody>
                    <a:bodyPr/>
                    <a:lstStyle/>
                    <a:p>
                      <a:pPr marR="28575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300" dirty="0">
                          <a:latin typeface="Calibri"/>
                          <a:cs typeface="Calibri"/>
                        </a:rPr>
                        <a:t>7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300" spc="155" dirty="0">
                          <a:latin typeface="Calibri"/>
                          <a:cs typeface="Calibri"/>
                        </a:rPr>
                        <a:t>DESARROLLOS</a:t>
                      </a:r>
                      <a:r>
                        <a:rPr sz="13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60" dirty="0">
                          <a:latin typeface="Calibri"/>
                          <a:cs typeface="Calibri"/>
                        </a:rPr>
                        <a:t>MINEROS</a:t>
                      </a:r>
                      <a:r>
                        <a:rPr sz="13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25" dirty="0">
                          <a:latin typeface="Calibri"/>
                          <a:cs typeface="Calibri"/>
                        </a:rPr>
                        <a:t>EL</a:t>
                      </a:r>
                      <a:r>
                        <a:rPr sz="13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50" dirty="0">
                          <a:latin typeface="Calibri"/>
                          <a:cs typeface="Calibri"/>
                        </a:rPr>
                        <a:t>AGUILA</a:t>
                      </a:r>
                      <a:r>
                        <a:rPr sz="13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20" dirty="0">
                          <a:latin typeface="Calibri"/>
                          <a:cs typeface="Calibri"/>
                        </a:rPr>
                        <a:t>S.A</a:t>
                      </a:r>
                      <a:r>
                        <a:rPr sz="13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7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3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10" dirty="0">
                          <a:latin typeface="Calibri"/>
                          <a:cs typeface="Calibri"/>
                        </a:rPr>
                        <a:t>C.V.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550" b="1" dirty="0">
                          <a:latin typeface="Calibri"/>
                          <a:cs typeface="Calibri"/>
                        </a:rPr>
                        <a:t>x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550" b="1" dirty="0">
                          <a:latin typeface="Calibri"/>
                          <a:cs typeface="Calibri"/>
                        </a:rPr>
                        <a:t>x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550" b="1" dirty="0">
                          <a:latin typeface="Calibri"/>
                          <a:cs typeface="Calibri"/>
                        </a:rPr>
                        <a:t>x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550" b="1" dirty="0">
                          <a:latin typeface="Calibri"/>
                          <a:cs typeface="Calibri"/>
                        </a:rPr>
                        <a:t>x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256988">
                <a:tc>
                  <a:txBody>
                    <a:bodyPr/>
                    <a:lstStyle/>
                    <a:p>
                      <a:pPr marR="28575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300" dirty="0">
                          <a:latin typeface="Calibri"/>
                          <a:cs typeface="Calibri"/>
                        </a:rPr>
                        <a:t>8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300" spc="165" dirty="0">
                          <a:latin typeface="Calibri"/>
                          <a:cs typeface="Calibri"/>
                        </a:rPr>
                        <a:t>EXPLORADORA</a:t>
                      </a:r>
                      <a:r>
                        <a:rPr sz="13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7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3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60" dirty="0">
                          <a:latin typeface="Calibri"/>
                          <a:cs typeface="Calibri"/>
                        </a:rPr>
                        <a:t>SOMBRERETE</a:t>
                      </a:r>
                      <a:r>
                        <a:rPr sz="13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10" dirty="0">
                          <a:latin typeface="Calibri"/>
                          <a:cs typeface="Calibri"/>
                        </a:rPr>
                        <a:t>S.A.</a:t>
                      </a:r>
                      <a:r>
                        <a:rPr sz="13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7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3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10" dirty="0">
                          <a:latin typeface="Calibri"/>
                          <a:cs typeface="Calibri"/>
                        </a:rPr>
                        <a:t>C.V.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550" b="1" dirty="0">
                          <a:latin typeface="Calibri"/>
                          <a:cs typeface="Calibri"/>
                        </a:rPr>
                        <a:t>x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550" b="1" dirty="0">
                          <a:latin typeface="Calibri"/>
                          <a:cs typeface="Calibri"/>
                        </a:rPr>
                        <a:t>x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550" b="1" dirty="0">
                          <a:latin typeface="Calibri"/>
                          <a:cs typeface="Calibri"/>
                        </a:rPr>
                        <a:t>x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550" b="1" dirty="0">
                          <a:latin typeface="Calibri"/>
                          <a:cs typeface="Calibri"/>
                        </a:rPr>
                        <a:t>x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6785">
                <a:tc>
                  <a:txBody>
                    <a:bodyPr/>
                    <a:lstStyle/>
                    <a:p>
                      <a:pPr marR="28575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300" dirty="0">
                          <a:latin typeface="Calibri"/>
                          <a:cs typeface="Calibri"/>
                        </a:rPr>
                        <a:t>9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300" spc="145" dirty="0">
                          <a:latin typeface="Calibri"/>
                          <a:cs typeface="Calibri"/>
                        </a:rPr>
                        <a:t>FRANQUICIAS</a:t>
                      </a:r>
                      <a:r>
                        <a:rPr sz="13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40" dirty="0">
                          <a:latin typeface="Calibri"/>
                          <a:cs typeface="Calibri"/>
                        </a:rPr>
                        <a:t>VITALAB</a:t>
                      </a:r>
                      <a:r>
                        <a:rPr sz="13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10" dirty="0">
                          <a:latin typeface="Calibri"/>
                          <a:cs typeface="Calibri"/>
                        </a:rPr>
                        <a:t>S.A.</a:t>
                      </a:r>
                      <a:r>
                        <a:rPr sz="13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7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3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10" dirty="0">
                          <a:latin typeface="Calibri"/>
                          <a:cs typeface="Calibri"/>
                        </a:rPr>
                        <a:t>C.V.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550" b="1" dirty="0">
                          <a:latin typeface="Calibri"/>
                          <a:cs typeface="Calibri"/>
                        </a:rPr>
                        <a:t>x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256786">
                <a:tc>
                  <a:txBody>
                    <a:bodyPr/>
                    <a:lstStyle/>
                    <a:p>
                      <a:pPr marR="26034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300" spc="165" dirty="0">
                          <a:latin typeface="Calibri"/>
                          <a:cs typeface="Calibri"/>
                        </a:rPr>
                        <a:t>10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300" spc="180" dirty="0">
                          <a:latin typeface="Calibri"/>
                          <a:cs typeface="Calibri"/>
                        </a:rPr>
                        <a:t>HURTADO</a:t>
                      </a:r>
                      <a:r>
                        <a:rPr sz="13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55" dirty="0">
                          <a:latin typeface="Calibri"/>
                          <a:cs typeface="Calibri"/>
                        </a:rPr>
                        <a:t>HUIZAR</a:t>
                      </a:r>
                      <a:r>
                        <a:rPr sz="13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20" dirty="0">
                          <a:latin typeface="Calibri"/>
                          <a:cs typeface="Calibri"/>
                        </a:rPr>
                        <a:t>LUIS</a:t>
                      </a:r>
                      <a:r>
                        <a:rPr sz="13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175" dirty="0">
                          <a:latin typeface="Calibri"/>
                          <a:cs typeface="Calibri"/>
                        </a:rPr>
                        <a:t>HUMBERTO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550" b="1" dirty="0">
                          <a:latin typeface="Calibri"/>
                          <a:cs typeface="Calibri"/>
                        </a:rPr>
                        <a:t>x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067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2"/>
          <p:cNvGraphicFramePr>
            <a:graphicFrameLocks noGrp="1"/>
          </p:cNvGraphicFramePr>
          <p:nvPr/>
        </p:nvGraphicFramePr>
        <p:xfrm>
          <a:off x="451104" y="2089328"/>
          <a:ext cx="11283311" cy="44735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9880"/>
                <a:gridCol w="4938395"/>
                <a:gridCol w="1508759"/>
                <a:gridCol w="1508759"/>
                <a:gridCol w="1508759"/>
                <a:gridCol w="1508759"/>
              </a:tblGrid>
              <a:tr h="11208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8255" algn="ctr">
                        <a:lnSpc>
                          <a:spcPct val="100000"/>
                        </a:lnSpc>
                      </a:pPr>
                      <a:r>
                        <a:rPr sz="1650" spc="10" dirty="0">
                          <a:latin typeface="Calibri"/>
                          <a:cs typeface="Calibri"/>
                        </a:rPr>
                        <a:t>PERSONA</a:t>
                      </a:r>
                      <a:r>
                        <a:rPr sz="165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15" dirty="0">
                          <a:latin typeface="Calibri"/>
                          <a:cs typeface="Calibri"/>
                        </a:rPr>
                        <a:t>FÍSICA/MORAL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90805" marR="87630" indent="3810" algn="ctr">
                        <a:lnSpc>
                          <a:spcPct val="112300"/>
                        </a:lnSpc>
                        <a:spcBef>
                          <a:spcPts val="5"/>
                        </a:spcBef>
                      </a:pPr>
                      <a:r>
                        <a:rPr sz="1300" b="1" spc="-5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300" b="1" spc="5" dirty="0">
                          <a:latin typeface="Calibri"/>
                          <a:cs typeface="Calibri"/>
                        </a:rPr>
                        <a:t>LA EMISIÓN </a:t>
                      </a:r>
                      <a:r>
                        <a:rPr sz="1300" b="1" spc="-5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300" b="1" dirty="0">
                          <a:latin typeface="Calibri"/>
                          <a:cs typeface="Calibri"/>
                        </a:rPr>
                        <a:t> CONTAMINANTES </a:t>
                      </a:r>
                      <a:r>
                        <a:rPr sz="13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b="1" spc="10" dirty="0">
                          <a:latin typeface="Calibri"/>
                          <a:cs typeface="Calibri"/>
                        </a:rPr>
                        <a:t>AL</a:t>
                      </a:r>
                      <a:r>
                        <a:rPr sz="1300" b="1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b="1" dirty="0">
                          <a:latin typeface="Calibri"/>
                          <a:cs typeface="Calibri"/>
                        </a:rPr>
                        <a:t>SUELO, </a:t>
                      </a:r>
                      <a:r>
                        <a:rPr sz="13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b="1" spc="10" dirty="0">
                          <a:latin typeface="Calibri"/>
                          <a:cs typeface="Calibri"/>
                        </a:rPr>
                        <a:t>SUBSUELO</a:t>
                      </a:r>
                      <a:r>
                        <a:rPr sz="13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b="1" spc="5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3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b="1" spc="5" dirty="0">
                          <a:latin typeface="Calibri"/>
                          <a:cs typeface="Calibri"/>
                        </a:rPr>
                        <a:t>AGUA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14935" marR="107314" algn="ctr">
                        <a:lnSpc>
                          <a:spcPct val="112300"/>
                        </a:lnSpc>
                      </a:pPr>
                      <a:r>
                        <a:rPr sz="1300" b="1" spc="-5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300" b="1" spc="5" dirty="0">
                          <a:latin typeface="Calibri"/>
                          <a:cs typeface="Calibri"/>
                        </a:rPr>
                        <a:t>LA EMISIÓN </a:t>
                      </a:r>
                      <a:r>
                        <a:rPr sz="1300" b="1" spc="-5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300" b="1" spc="-2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b="1" dirty="0">
                          <a:latin typeface="Calibri"/>
                          <a:cs typeface="Calibri"/>
                        </a:rPr>
                        <a:t>GASES</a:t>
                      </a:r>
                      <a:r>
                        <a:rPr sz="13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b="1" spc="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300" b="1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b="1" spc="5" dirty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3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b="1" dirty="0">
                          <a:latin typeface="Calibri"/>
                          <a:cs typeface="Calibri"/>
                        </a:rPr>
                        <a:t>ATMÓSFERA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7310" marR="60325" indent="-1905" algn="ctr">
                        <a:lnSpc>
                          <a:spcPct val="112300"/>
                        </a:lnSpc>
                        <a:spcBef>
                          <a:spcPts val="5"/>
                        </a:spcBef>
                      </a:pPr>
                      <a:r>
                        <a:rPr sz="1300" b="1" spc="-10" dirty="0">
                          <a:latin typeface="Calibri"/>
                          <a:cs typeface="Calibri"/>
                        </a:rPr>
                        <a:t>DEL</a:t>
                      </a:r>
                      <a:r>
                        <a:rPr sz="13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b="1" dirty="0">
                          <a:latin typeface="Calibri"/>
                          <a:cs typeface="Calibri"/>
                        </a:rPr>
                        <a:t>IMPUESTO</a:t>
                      </a:r>
                      <a:r>
                        <a:rPr sz="13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b="1" spc="10" dirty="0">
                          <a:latin typeface="Calibri"/>
                          <a:cs typeface="Calibri"/>
                        </a:rPr>
                        <a:t>AL </a:t>
                      </a:r>
                      <a:r>
                        <a:rPr sz="1300" b="1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b="1" spc="-5" dirty="0">
                          <a:latin typeface="Calibri"/>
                          <a:cs typeface="Calibri"/>
                        </a:rPr>
                        <a:t>DEPÓSITO </a:t>
                      </a:r>
                      <a:r>
                        <a:rPr sz="1300" b="1" spc="5" dirty="0">
                          <a:latin typeface="Calibri"/>
                          <a:cs typeface="Calibri"/>
                        </a:rPr>
                        <a:t>O </a:t>
                      </a:r>
                      <a:r>
                        <a:rPr sz="1300" b="1" spc="10" dirty="0">
                          <a:latin typeface="Calibri"/>
                          <a:cs typeface="Calibri"/>
                        </a:rPr>
                        <a:t> A</a:t>
                      </a:r>
                      <a:r>
                        <a:rPr sz="1300" b="1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300" b="1" spc="-25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300" b="1" spc="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300" b="1" spc="-10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300" b="1" spc="-2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300" b="1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300" b="1" spc="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300" b="1" spc="-25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300" b="1" spc="2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300" b="1" spc="-2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300" b="1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300" b="1" spc="-3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300" b="1" dirty="0">
                          <a:latin typeface="Calibri"/>
                          <a:cs typeface="Calibri"/>
                        </a:rPr>
                        <a:t>O  </a:t>
                      </a:r>
                      <a:r>
                        <a:rPr sz="1300" b="1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3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b="1" spc="5" dirty="0">
                          <a:latin typeface="Calibri"/>
                          <a:cs typeface="Calibri"/>
                        </a:rPr>
                        <a:t>RESIDUOS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ts val="1545"/>
                        </a:lnSpc>
                      </a:pPr>
                      <a:r>
                        <a:rPr sz="1300" b="1" spc="-10" dirty="0">
                          <a:latin typeface="Calibri"/>
                          <a:cs typeface="Calibri"/>
                        </a:rPr>
                        <a:t>DEL</a:t>
                      </a:r>
                      <a:r>
                        <a:rPr sz="1300" b="1" dirty="0">
                          <a:latin typeface="Calibri"/>
                          <a:cs typeface="Calibri"/>
                        </a:rPr>
                        <a:t> IMPUESTO</a:t>
                      </a:r>
                      <a:r>
                        <a:rPr sz="13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b="1" spc="-5" dirty="0">
                          <a:latin typeface="Calibri"/>
                          <a:cs typeface="Calibri"/>
                        </a:rPr>
                        <a:t>POR</a:t>
                      </a:r>
                      <a:endParaRPr sz="1300">
                        <a:latin typeface="Calibri"/>
                        <a:cs typeface="Calibri"/>
                      </a:endParaRPr>
                    </a:p>
                    <a:p>
                      <a:pPr marL="114935" marR="111125" indent="1270" algn="ctr">
                        <a:lnSpc>
                          <a:spcPct val="112300"/>
                        </a:lnSpc>
                      </a:pPr>
                      <a:r>
                        <a:rPr sz="1300" b="1" dirty="0">
                          <a:latin typeface="Calibri"/>
                          <a:cs typeface="Calibri"/>
                        </a:rPr>
                        <a:t>REMEDIACIÓN </a:t>
                      </a:r>
                      <a:r>
                        <a:rPr sz="1300" b="1" spc="5" dirty="0">
                          <a:latin typeface="Calibri"/>
                          <a:cs typeface="Calibri"/>
                        </a:rPr>
                        <a:t> AMBIENTAL </a:t>
                      </a:r>
                      <a:r>
                        <a:rPr sz="1300" b="1" spc="-5" dirty="0">
                          <a:latin typeface="Calibri"/>
                          <a:cs typeface="Calibri"/>
                        </a:rPr>
                        <a:t>EN </a:t>
                      </a:r>
                      <a:r>
                        <a:rPr sz="1300" b="1" spc="5" dirty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300" b="1" spc="-2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b="1" spc="5" dirty="0">
                          <a:latin typeface="Calibri"/>
                          <a:cs typeface="Calibri"/>
                        </a:rPr>
                        <a:t>EXTRACCIÓN </a:t>
                      </a:r>
                      <a:r>
                        <a:rPr sz="1300" b="1" spc="-5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300" b="1" dirty="0">
                          <a:latin typeface="Calibri"/>
                          <a:cs typeface="Calibri"/>
                        </a:rPr>
                        <a:t> MATERIALES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3766"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650" spc="30" dirty="0">
                          <a:latin typeface="Calibri"/>
                          <a:cs typeface="Calibri"/>
                        </a:rPr>
                        <a:t>11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482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650" spc="10" dirty="0">
                          <a:latin typeface="Calibri"/>
                          <a:cs typeface="Calibri"/>
                        </a:rPr>
                        <a:t>INDUSTRIA</a:t>
                      </a:r>
                      <a:r>
                        <a:rPr sz="165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3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65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10" dirty="0">
                          <a:latin typeface="Calibri"/>
                          <a:cs typeface="Calibri"/>
                        </a:rPr>
                        <a:t>ASIENTO</a:t>
                      </a:r>
                      <a:r>
                        <a:rPr sz="165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15" dirty="0">
                          <a:latin typeface="Calibri"/>
                          <a:cs typeface="Calibri"/>
                        </a:rPr>
                        <a:t>SUPERIOR,</a:t>
                      </a:r>
                      <a:r>
                        <a:rPr sz="1650" spc="10" dirty="0">
                          <a:latin typeface="Calibri"/>
                          <a:cs typeface="Calibri"/>
                        </a:rPr>
                        <a:t> S.A. </a:t>
                      </a:r>
                      <a:r>
                        <a:rPr sz="1650" spc="3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65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dirty="0">
                          <a:latin typeface="Calibri"/>
                          <a:cs typeface="Calibri"/>
                        </a:rPr>
                        <a:t>C.V.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482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000" b="1" dirty="0">
                          <a:latin typeface="Calibri"/>
                          <a:cs typeface="Calibri"/>
                        </a:rPr>
                        <a:t>x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333766"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650" spc="30" dirty="0">
                          <a:latin typeface="Calibri"/>
                          <a:cs typeface="Calibri"/>
                        </a:rPr>
                        <a:t>12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4889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650" spc="20" dirty="0">
                          <a:latin typeface="Calibri"/>
                          <a:cs typeface="Calibri"/>
                        </a:rPr>
                        <a:t>INMOBILIARIA </a:t>
                      </a:r>
                      <a:r>
                        <a:rPr sz="1650" spc="15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65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5" dirty="0">
                          <a:latin typeface="Calibri"/>
                          <a:cs typeface="Calibri"/>
                        </a:rPr>
                        <a:t>CONSTRUCTORA</a:t>
                      </a:r>
                      <a:r>
                        <a:rPr sz="165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10" dirty="0">
                          <a:latin typeface="Calibri"/>
                          <a:cs typeface="Calibri"/>
                        </a:rPr>
                        <a:t>ALTAVISTA</a:t>
                      </a:r>
                      <a:r>
                        <a:rPr sz="165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5" dirty="0">
                          <a:latin typeface="Calibri"/>
                          <a:cs typeface="Calibri"/>
                        </a:rPr>
                        <a:t>SA</a:t>
                      </a:r>
                      <a:r>
                        <a:rPr sz="165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3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65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5" dirty="0">
                          <a:latin typeface="Calibri"/>
                          <a:cs typeface="Calibri"/>
                        </a:rPr>
                        <a:t>CV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4889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2000" b="1" dirty="0">
                          <a:latin typeface="Calibri"/>
                          <a:cs typeface="Calibri"/>
                        </a:rPr>
                        <a:t>x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3766"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650" spc="30" dirty="0">
                          <a:latin typeface="Calibri"/>
                          <a:cs typeface="Calibri"/>
                        </a:rPr>
                        <a:t>13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4889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650" spc="15" dirty="0">
                          <a:latin typeface="Calibri"/>
                          <a:cs typeface="Calibri"/>
                        </a:rPr>
                        <a:t>JOHNSON</a:t>
                      </a:r>
                      <a:r>
                        <a:rPr sz="165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5" dirty="0">
                          <a:latin typeface="Calibri"/>
                          <a:cs typeface="Calibri"/>
                        </a:rPr>
                        <a:t>ELECTRIC</a:t>
                      </a:r>
                      <a:r>
                        <a:rPr sz="165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20" dirty="0">
                          <a:latin typeface="Calibri"/>
                          <a:cs typeface="Calibri"/>
                        </a:rPr>
                        <a:t>GROUP</a:t>
                      </a:r>
                      <a:r>
                        <a:rPr sz="16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10" dirty="0">
                          <a:latin typeface="Calibri"/>
                          <a:cs typeface="Calibri"/>
                        </a:rPr>
                        <a:t>MEXICO</a:t>
                      </a:r>
                      <a:r>
                        <a:rPr sz="16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1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65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3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65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25" dirty="0">
                          <a:latin typeface="Calibri"/>
                          <a:cs typeface="Calibri"/>
                        </a:rPr>
                        <a:t>RL</a:t>
                      </a:r>
                      <a:r>
                        <a:rPr sz="165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3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65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5" dirty="0">
                          <a:latin typeface="Calibri"/>
                          <a:cs typeface="Calibri"/>
                        </a:rPr>
                        <a:t>CV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4889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2000" b="1" dirty="0">
                          <a:latin typeface="Calibri"/>
                          <a:cs typeface="Calibri"/>
                        </a:rPr>
                        <a:t>x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2000" b="1" dirty="0">
                          <a:latin typeface="Calibri"/>
                          <a:cs typeface="Calibri"/>
                        </a:rPr>
                        <a:t>x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2000" b="1" dirty="0">
                          <a:latin typeface="Calibri"/>
                          <a:cs typeface="Calibri"/>
                        </a:rPr>
                        <a:t>x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334031"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650" spc="30" dirty="0">
                          <a:latin typeface="Calibri"/>
                          <a:cs typeface="Calibri"/>
                        </a:rPr>
                        <a:t>14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4889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650" spc="15" dirty="0">
                          <a:latin typeface="Calibri"/>
                          <a:cs typeface="Calibri"/>
                        </a:rPr>
                        <a:t>MALLAS</a:t>
                      </a:r>
                      <a:r>
                        <a:rPr sz="165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15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65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25" dirty="0">
                          <a:latin typeface="Calibri"/>
                          <a:cs typeface="Calibri"/>
                        </a:rPr>
                        <a:t>ARMEX</a:t>
                      </a:r>
                      <a:r>
                        <a:rPr sz="16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3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65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10" dirty="0">
                          <a:latin typeface="Calibri"/>
                          <a:cs typeface="Calibri"/>
                        </a:rPr>
                        <a:t>AGUASCALIENTES</a:t>
                      </a:r>
                      <a:r>
                        <a:rPr sz="165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10" dirty="0">
                          <a:latin typeface="Calibri"/>
                          <a:cs typeface="Calibri"/>
                        </a:rPr>
                        <a:t>S.A. </a:t>
                      </a:r>
                      <a:r>
                        <a:rPr sz="1650" spc="3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65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dirty="0">
                          <a:latin typeface="Calibri"/>
                          <a:cs typeface="Calibri"/>
                        </a:rPr>
                        <a:t>C.V.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4889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2000" b="1" dirty="0">
                          <a:latin typeface="Calibri"/>
                          <a:cs typeface="Calibri"/>
                        </a:rPr>
                        <a:t>x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3766"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650" spc="30" dirty="0">
                          <a:latin typeface="Calibri"/>
                          <a:cs typeface="Calibri"/>
                        </a:rPr>
                        <a:t>15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482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650" spc="10" dirty="0">
                          <a:latin typeface="Calibri"/>
                          <a:cs typeface="Calibri"/>
                        </a:rPr>
                        <a:t>METALURGICA</a:t>
                      </a:r>
                      <a:r>
                        <a:rPr sz="165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10" dirty="0">
                          <a:latin typeface="Calibri"/>
                          <a:cs typeface="Calibri"/>
                        </a:rPr>
                        <a:t>REYNA</a:t>
                      </a:r>
                      <a:r>
                        <a:rPr sz="165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10" dirty="0">
                          <a:latin typeface="Calibri"/>
                          <a:cs typeface="Calibri"/>
                        </a:rPr>
                        <a:t>S.A.</a:t>
                      </a:r>
                      <a:r>
                        <a:rPr sz="165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3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65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dirty="0">
                          <a:latin typeface="Calibri"/>
                          <a:cs typeface="Calibri"/>
                        </a:rPr>
                        <a:t>C.V.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482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000" b="1" dirty="0">
                          <a:latin typeface="Calibri"/>
                          <a:cs typeface="Calibri"/>
                        </a:rPr>
                        <a:t>x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000" b="1" dirty="0">
                          <a:latin typeface="Calibri"/>
                          <a:cs typeface="Calibri"/>
                        </a:rPr>
                        <a:t>x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000" b="1" dirty="0">
                          <a:latin typeface="Calibri"/>
                          <a:cs typeface="Calibri"/>
                        </a:rPr>
                        <a:t>x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000" b="1" dirty="0">
                          <a:latin typeface="Calibri"/>
                          <a:cs typeface="Calibri"/>
                        </a:rPr>
                        <a:t>x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333766"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650" spc="30" dirty="0">
                          <a:latin typeface="Calibri"/>
                          <a:cs typeface="Calibri"/>
                        </a:rPr>
                        <a:t>16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4889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650" spc="15" dirty="0">
                          <a:latin typeface="Calibri"/>
                          <a:cs typeface="Calibri"/>
                        </a:rPr>
                        <a:t>MINERA</a:t>
                      </a:r>
                      <a:r>
                        <a:rPr sz="165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15" dirty="0">
                          <a:latin typeface="Calibri"/>
                          <a:cs typeface="Calibri"/>
                        </a:rPr>
                        <a:t>CAMINO</a:t>
                      </a:r>
                      <a:r>
                        <a:rPr sz="165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30" dirty="0">
                          <a:latin typeface="Calibri"/>
                          <a:cs typeface="Calibri"/>
                        </a:rPr>
                        <a:t>ROJO</a:t>
                      </a:r>
                      <a:r>
                        <a:rPr sz="165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5" dirty="0">
                          <a:latin typeface="Calibri"/>
                          <a:cs typeface="Calibri"/>
                        </a:rPr>
                        <a:t>SA</a:t>
                      </a:r>
                      <a:r>
                        <a:rPr sz="165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3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65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5" dirty="0">
                          <a:latin typeface="Calibri"/>
                          <a:cs typeface="Calibri"/>
                        </a:rPr>
                        <a:t>CV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4889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2000" b="1" dirty="0">
                          <a:latin typeface="Calibri"/>
                          <a:cs typeface="Calibri"/>
                        </a:rPr>
                        <a:t>x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2000" b="1" dirty="0">
                          <a:latin typeface="Calibri"/>
                          <a:cs typeface="Calibri"/>
                        </a:rPr>
                        <a:t>x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3740"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650" spc="30" dirty="0">
                          <a:latin typeface="Calibri"/>
                          <a:cs typeface="Calibri"/>
                        </a:rPr>
                        <a:t>17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4889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650" spc="15" dirty="0">
                          <a:latin typeface="Calibri"/>
                          <a:cs typeface="Calibri"/>
                        </a:rPr>
                        <a:t>MINERA </a:t>
                      </a:r>
                      <a:r>
                        <a:rPr sz="1650" dirty="0">
                          <a:latin typeface="Calibri"/>
                          <a:cs typeface="Calibri"/>
                        </a:rPr>
                        <a:t>FRESNILLO,</a:t>
                      </a:r>
                      <a:r>
                        <a:rPr sz="165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10" dirty="0">
                          <a:latin typeface="Calibri"/>
                          <a:cs typeface="Calibri"/>
                        </a:rPr>
                        <a:t>S.A. </a:t>
                      </a:r>
                      <a:r>
                        <a:rPr sz="1650" spc="3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65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dirty="0">
                          <a:latin typeface="Calibri"/>
                          <a:cs typeface="Calibri"/>
                        </a:rPr>
                        <a:t>C.V.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4889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2000" b="1" dirty="0">
                          <a:latin typeface="Calibri"/>
                          <a:cs typeface="Calibri"/>
                        </a:rPr>
                        <a:t>x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2000" b="1" dirty="0">
                          <a:latin typeface="Calibri"/>
                          <a:cs typeface="Calibri"/>
                        </a:rPr>
                        <a:t>x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334031"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650" spc="30" dirty="0">
                          <a:latin typeface="Calibri"/>
                          <a:cs typeface="Calibri"/>
                        </a:rPr>
                        <a:t>18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4889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650" spc="15" dirty="0">
                          <a:latin typeface="Calibri"/>
                          <a:cs typeface="Calibri"/>
                        </a:rPr>
                        <a:t>MINERA</a:t>
                      </a:r>
                      <a:r>
                        <a:rPr sz="165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15" dirty="0">
                          <a:latin typeface="Calibri"/>
                          <a:cs typeface="Calibri"/>
                        </a:rPr>
                        <a:t>JUANICIPIO</a:t>
                      </a:r>
                      <a:r>
                        <a:rPr sz="16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10" dirty="0">
                          <a:latin typeface="Calibri"/>
                          <a:cs typeface="Calibri"/>
                        </a:rPr>
                        <a:t>S.A.</a:t>
                      </a:r>
                      <a:r>
                        <a:rPr sz="16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3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65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dirty="0">
                          <a:latin typeface="Calibri"/>
                          <a:cs typeface="Calibri"/>
                        </a:rPr>
                        <a:t>C.V.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4889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2000" b="1" dirty="0">
                          <a:latin typeface="Calibri"/>
                          <a:cs typeface="Calibri"/>
                        </a:rPr>
                        <a:t>x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2000" b="1" dirty="0">
                          <a:latin typeface="Calibri"/>
                          <a:cs typeface="Calibri"/>
                        </a:rPr>
                        <a:t>x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2000" b="1" dirty="0">
                          <a:latin typeface="Calibri"/>
                          <a:cs typeface="Calibri"/>
                        </a:rPr>
                        <a:t>x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2000" b="1" dirty="0">
                          <a:latin typeface="Calibri"/>
                          <a:cs typeface="Calibri"/>
                        </a:rPr>
                        <a:t>x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3766"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650" spc="30" dirty="0">
                          <a:latin typeface="Calibri"/>
                          <a:cs typeface="Calibri"/>
                        </a:rPr>
                        <a:t>19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482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650" spc="15" dirty="0">
                          <a:latin typeface="Calibri"/>
                          <a:cs typeface="Calibri"/>
                        </a:rPr>
                        <a:t>MINERA</a:t>
                      </a:r>
                      <a:r>
                        <a:rPr sz="165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30" dirty="0">
                          <a:latin typeface="Calibri"/>
                          <a:cs typeface="Calibri"/>
                        </a:rPr>
                        <a:t>MADERO</a:t>
                      </a:r>
                      <a:r>
                        <a:rPr sz="165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5" dirty="0">
                          <a:latin typeface="Calibri"/>
                          <a:cs typeface="Calibri"/>
                        </a:rPr>
                        <a:t>SA </a:t>
                      </a:r>
                      <a:r>
                        <a:rPr sz="1650" spc="3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65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5" dirty="0">
                          <a:latin typeface="Calibri"/>
                          <a:cs typeface="Calibri"/>
                        </a:rPr>
                        <a:t>CV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482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000" b="1" dirty="0">
                          <a:latin typeface="Calibri"/>
                          <a:cs typeface="Calibri"/>
                        </a:rPr>
                        <a:t>x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000" b="1" dirty="0">
                          <a:latin typeface="Calibri"/>
                          <a:cs typeface="Calibri"/>
                        </a:rPr>
                        <a:t>x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000" b="1" dirty="0">
                          <a:latin typeface="Calibri"/>
                          <a:cs typeface="Calibri"/>
                        </a:rPr>
                        <a:t>x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000" b="1" dirty="0">
                          <a:latin typeface="Calibri"/>
                          <a:cs typeface="Calibri"/>
                        </a:rPr>
                        <a:t>x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333770"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650" spc="30" dirty="0">
                          <a:latin typeface="Calibri"/>
                          <a:cs typeface="Calibri"/>
                        </a:rPr>
                        <a:t>20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4889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650" spc="15" dirty="0">
                          <a:latin typeface="Calibri"/>
                          <a:cs typeface="Calibri"/>
                        </a:rPr>
                        <a:t>MINERA</a:t>
                      </a:r>
                      <a:r>
                        <a:rPr sz="1650" spc="10" dirty="0">
                          <a:latin typeface="Calibri"/>
                          <a:cs typeface="Calibri"/>
                        </a:rPr>
                        <a:t> PEÑASQUITO</a:t>
                      </a:r>
                      <a:r>
                        <a:rPr sz="165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5" dirty="0">
                          <a:latin typeface="Calibri"/>
                          <a:cs typeface="Calibri"/>
                        </a:rPr>
                        <a:t>S.A</a:t>
                      </a:r>
                      <a:r>
                        <a:rPr sz="165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3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65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5" dirty="0">
                          <a:latin typeface="Calibri"/>
                          <a:cs typeface="Calibri"/>
                        </a:rPr>
                        <a:t>C.V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4889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2000" b="1" dirty="0">
                          <a:latin typeface="Calibri"/>
                          <a:cs typeface="Calibri"/>
                        </a:rPr>
                        <a:t>x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2000" b="1" dirty="0">
                          <a:latin typeface="Calibri"/>
                          <a:cs typeface="Calibri"/>
                        </a:rPr>
                        <a:t>x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2000" b="1" dirty="0">
                          <a:latin typeface="Calibri"/>
                          <a:cs typeface="Calibri"/>
                        </a:rPr>
                        <a:t>x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2000" b="1" dirty="0">
                          <a:latin typeface="Calibri"/>
                          <a:cs typeface="Calibri"/>
                        </a:rPr>
                        <a:t>x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429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563879" y="2083379"/>
          <a:ext cx="11059160" cy="47083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3530"/>
                <a:gridCol w="4839970"/>
                <a:gridCol w="1478915"/>
                <a:gridCol w="1478915"/>
                <a:gridCol w="1478915"/>
                <a:gridCol w="1478915"/>
              </a:tblGrid>
              <a:tr h="10982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8255" algn="ctr">
                        <a:lnSpc>
                          <a:spcPct val="100000"/>
                        </a:lnSpc>
                        <a:spcBef>
                          <a:spcPts val="1015"/>
                        </a:spcBef>
                      </a:pPr>
                      <a:r>
                        <a:rPr sz="1650" spc="-5" dirty="0">
                          <a:latin typeface="Calibri"/>
                          <a:cs typeface="Calibri"/>
                        </a:rPr>
                        <a:t>PERSONA</a:t>
                      </a:r>
                      <a:r>
                        <a:rPr sz="165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-5" dirty="0">
                          <a:latin typeface="Calibri"/>
                          <a:cs typeface="Calibri"/>
                        </a:rPr>
                        <a:t>FÍSICA/MORAL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88900" marR="85725" indent="3175" algn="ctr">
                        <a:lnSpc>
                          <a:spcPct val="114500"/>
                        </a:lnSpc>
                      </a:pPr>
                      <a:r>
                        <a:rPr sz="1250" b="1" spc="1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250" b="1" spc="20" dirty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250" b="1" spc="15" dirty="0">
                          <a:latin typeface="Calibri"/>
                          <a:cs typeface="Calibri"/>
                        </a:rPr>
                        <a:t>EMISIÓN </a:t>
                      </a:r>
                      <a:r>
                        <a:rPr sz="1250" b="1" spc="1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250" b="1" spc="15" dirty="0">
                          <a:latin typeface="Calibri"/>
                          <a:cs typeface="Calibri"/>
                        </a:rPr>
                        <a:t> CONTAMINANTES </a:t>
                      </a:r>
                      <a:r>
                        <a:rPr sz="1250" b="1" spc="20" dirty="0">
                          <a:latin typeface="Calibri"/>
                          <a:cs typeface="Calibri"/>
                        </a:rPr>
                        <a:t> AL </a:t>
                      </a:r>
                      <a:r>
                        <a:rPr sz="1250" b="1" spc="15" dirty="0">
                          <a:latin typeface="Calibri"/>
                          <a:cs typeface="Calibri"/>
                        </a:rPr>
                        <a:t>SUELO, </a:t>
                      </a:r>
                      <a:r>
                        <a:rPr sz="1250" b="1" spc="20" dirty="0">
                          <a:latin typeface="Calibri"/>
                          <a:cs typeface="Calibri"/>
                        </a:rPr>
                        <a:t> SUBSUELO</a:t>
                      </a:r>
                      <a:r>
                        <a:rPr sz="125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50" b="1" spc="15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25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50" b="1" spc="20" dirty="0">
                          <a:latin typeface="Calibri"/>
                          <a:cs typeface="Calibri"/>
                        </a:rPr>
                        <a:t>AGUA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12395" marR="104775" algn="ctr">
                        <a:lnSpc>
                          <a:spcPct val="114500"/>
                        </a:lnSpc>
                      </a:pPr>
                      <a:r>
                        <a:rPr sz="1250" b="1" spc="1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25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50" b="1" spc="20" dirty="0">
                          <a:latin typeface="Calibri"/>
                          <a:cs typeface="Calibri"/>
                        </a:rPr>
                        <a:t>LA</a:t>
                      </a:r>
                      <a:r>
                        <a:rPr sz="125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50" b="1" spc="15" dirty="0">
                          <a:latin typeface="Calibri"/>
                          <a:cs typeface="Calibri"/>
                        </a:rPr>
                        <a:t>EMISIÓN</a:t>
                      </a:r>
                      <a:r>
                        <a:rPr sz="1250" b="1" spc="10" dirty="0">
                          <a:latin typeface="Calibri"/>
                          <a:cs typeface="Calibri"/>
                        </a:rPr>
                        <a:t> DE </a:t>
                      </a:r>
                      <a:r>
                        <a:rPr sz="1250" b="1" spc="-2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50" b="1" spc="10" dirty="0">
                          <a:latin typeface="Calibri"/>
                          <a:cs typeface="Calibri"/>
                        </a:rPr>
                        <a:t>GASES</a:t>
                      </a:r>
                      <a:r>
                        <a:rPr sz="1250" b="1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50" b="1" spc="2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250" b="1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50" b="1" spc="20" dirty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250" b="1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50" b="1" spc="15" dirty="0">
                          <a:latin typeface="Calibri"/>
                          <a:cs typeface="Calibri"/>
                        </a:rPr>
                        <a:t>ATMÓSFERA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6040" marR="58419" indent="-1905" algn="ctr">
                        <a:lnSpc>
                          <a:spcPct val="114500"/>
                        </a:lnSpc>
                      </a:pPr>
                      <a:r>
                        <a:rPr sz="1250" b="1" spc="5" dirty="0">
                          <a:latin typeface="Calibri"/>
                          <a:cs typeface="Calibri"/>
                        </a:rPr>
                        <a:t>DEL </a:t>
                      </a:r>
                      <a:r>
                        <a:rPr sz="1250" b="1" spc="10" dirty="0">
                          <a:latin typeface="Calibri"/>
                          <a:cs typeface="Calibri"/>
                        </a:rPr>
                        <a:t>IMPUESTO </a:t>
                      </a:r>
                      <a:r>
                        <a:rPr sz="1250" b="1" spc="20" dirty="0">
                          <a:latin typeface="Calibri"/>
                          <a:cs typeface="Calibri"/>
                        </a:rPr>
                        <a:t>AL </a:t>
                      </a:r>
                      <a:r>
                        <a:rPr sz="1250" b="1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50" b="1" spc="10" dirty="0">
                          <a:latin typeface="Calibri"/>
                          <a:cs typeface="Calibri"/>
                        </a:rPr>
                        <a:t>DEPÓSITO </a:t>
                      </a:r>
                      <a:r>
                        <a:rPr sz="1250" b="1" spc="25" dirty="0">
                          <a:latin typeface="Calibri"/>
                          <a:cs typeface="Calibri"/>
                        </a:rPr>
                        <a:t>O </a:t>
                      </a:r>
                      <a:r>
                        <a:rPr sz="1250" b="1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50" b="1" spc="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250" b="1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250" b="1" spc="-25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250" b="1" spc="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250" b="1" spc="-10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250" b="1" spc="-2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250" b="1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250" b="1" spc="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250" b="1" spc="-25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250" b="1" spc="2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250" b="1" spc="-2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250" b="1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250" b="1" spc="-3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250" b="1" dirty="0">
                          <a:latin typeface="Calibri"/>
                          <a:cs typeface="Calibri"/>
                        </a:rPr>
                        <a:t>O  </a:t>
                      </a:r>
                      <a:r>
                        <a:rPr sz="1250" b="1" spc="1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25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50" b="1" spc="15" dirty="0">
                          <a:latin typeface="Calibri"/>
                          <a:cs typeface="Calibri"/>
                        </a:rPr>
                        <a:t>RESIDUOS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50" b="1" spc="5" dirty="0">
                          <a:latin typeface="Calibri"/>
                          <a:cs typeface="Calibri"/>
                        </a:rPr>
                        <a:t>DEL </a:t>
                      </a:r>
                      <a:r>
                        <a:rPr sz="1250" b="1" spc="10" dirty="0">
                          <a:latin typeface="Calibri"/>
                          <a:cs typeface="Calibri"/>
                        </a:rPr>
                        <a:t>IMPUESTO</a:t>
                      </a:r>
                      <a:r>
                        <a:rPr sz="125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50" b="1" spc="10" dirty="0">
                          <a:latin typeface="Calibri"/>
                          <a:cs typeface="Calibri"/>
                        </a:rPr>
                        <a:t>POR</a:t>
                      </a:r>
                      <a:endParaRPr sz="1250">
                        <a:latin typeface="Calibri"/>
                        <a:cs typeface="Calibri"/>
                      </a:endParaRPr>
                    </a:p>
                    <a:p>
                      <a:pPr marL="112395" marR="109220" indent="1270" algn="ctr">
                        <a:lnSpc>
                          <a:spcPct val="114500"/>
                        </a:lnSpc>
                      </a:pPr>
                      <a:r>
                        <a:rPr sz="1250" b="1" spc="15" dirty="0">
                          <a:latin typeface="Calibri"/>
                          <a:cs typeface="Calibri"/>
                        </a:rPr>
                        <a:t>REMEDIACIÓN </a:t>
                      </a:r>
                      <a:r>
                        <a:rPr sz="1250" b="1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50" b="1" spc="15" dirty="0">
                          <a:latin typeface="Calibri"/>
                          <a:cs typeface="Calibri"/>
                        </a:rPr>
                        <a:t>AMBIENTAL </a:t>
                      </a:r>
                      <a:r>
                        <a:rPr sz="1250" b="1" spc="10" dirty="0">
                          <a:latin typeface="Calibri"/>
                          <a:cs typeface="Calibri"/>
                        </a:rPr>
                        <a:t>EN </a:t>
                      </a:r>
                      <a:r>
                        <a:rPr sz="1250" b="1" spc="20" dirty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250" b="1" spc="-2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50" b="1" spc="15" dirty="0">
                          <a:latin typeface="Calibri"/>
                          <a:cs typeface="Calibri"/>
                        </a:rPr>
                        <a:t>EXTRACCIÓN </a:t>
                      </a:r>
                      <a:r>
                        <a:rPr sz="1250" b="1" spc="1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250" b="1" spc="15" dirty="0">
                          <a:latin typeface="Calibri"/>
                          <a:cs typeface="Calibri"/>
                        </a:rPr>
                        <a:t> MATERIALES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7102"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50" spc="15" dirty="0">
                          <a:latin typeface="Calibri"/>
                          <a:cs typeface="Calibri"/>
                        </a:rPr>
                        <a:t>21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50" spc="-5" dirty="0">
                          <a:latin typeface="Calibri"/>
                          <a:cs typeface="Calibri"/>
                        </a:rPr>
                        <a:t>MINERA</a:t>
                      </a:r>
                      <a:r>
                        <a:rPr sz="1650" spc="5" dirty="0">
                          <a:latin typeface="Calibri"/>
                          <a:cs typeface="Calibri"/>
                        </a:rPr>
                        <a:t> REAL</a:t>
                      </a:r>
                      <a:r>
                        <a:rPr sz="165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1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65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-10" dirty="0">
                          <a:latin typeface="Calibri"/>
                          <a:cs typeface="Calibri"/>
                        </a:rPr>
                        <a:t>ANGELES,</a:t>
                      </a:r>
                      <a:r>
                        <a:rPr sz="16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-15" dirty="0">
                          <a:latin typeface="Calibri"/>
                          <a:cs typeface="Calibri"/>
                        </a:rPr>
                        <a:t>S.</a:t>
                      </a:r>
                      <a:r>
                        <a:rPr sz="165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50" spc="10" dirty="0">
                          <a:latin typeface="Calibri"/>
                          <a:cs typeface="Calibri"/>
                        </a:rPr>
                        <a:t> DE</a:t>
                      </a:r>
                      <a:r>
                        <a:rPr sz="165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-15" dirty="0">
                          <a:latin typeface="Calibri"/>
                          <a:cs typeface="Calibri"/>
                        </a:rPr>
                        <a:t>C.V.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950" b="1" dirty="0">
                          <a:latin typeface="Calibri"/>
                          <a:cs typeface="Calibri"/>
                        </a:rPr>
                        <a:t>x</a:t>
                      </a:r>
                      <a:endParaRPr sz="195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68072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950" b="1" dirty="0">
                          <a:latin typeface="Calibri"/>
                          <a:cs typeface="Calibri"/>
                        </a:rPr>
                        <a:t>x</a:t>
                      </a:r>
                      <a:endParaRPr sz="195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68072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950" b="1" dirty="0">
                          <a:latin typeface="Calibri"/>
                          <a:cs typeface="Calibri"/>
                        </a:rPr>
                        <a:t>x</a:t>
                      </a:r>
                      <a:endParaRPr sz="195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327102"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50" spc="15" dirty="0">
                          <a:latin typeface="Calibri"/>
                          <a:cs typeface="Calibri"/>
                        </a:rPr>
                        <a:t>22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50" spc="-5" dirty="0">
                          <a:latin typeface="Calibri"/>
                          <a:cs typeface="Calibri"/>
                        </a:rPr>
                        <a:t>MINERA</a:t>
                      </a:r>
                      <a:r>
                        <a:rPr sz="16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-10" dirty="0">
                          <a:latin typeface="Calibri"/>
                          <a:cs typeface="Calibri"/>
                        </a:rPr>
                        <a:t>SAUCITO</a:t>
                      </a:r>
                      <a:r>
                        <a:rPr sz="1650" spc="-15" dirty="0">
                          <a:latin typeface="Calibri"/>
                          <a:cs typeface="Calibri"/>
                        </a:rPr>
                        <a:t> SA</a:t>
                      </a:r>
                      <a:r>
                        <a:rPr sz="165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1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65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-15" dirty="0">
                          <a:latin typeface="Calibri"/>
                          <a:cs typeface="Calibri"/>
                        </a:rPr>
                        <a:t>CV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950" b="1" dirty="0">
                          <a:latin typeface="Calibri"/>
                          <a:cs typeface="Calibri"/>
                        </a:rPr>
                        <a:t>x</a:t>
                      </a:r>
                      <a:endParaRPr sz="195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072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950" b="1" dirty="0">
                          <a:latin typeface="Calibri"/>
                          <a:cs typeface="Calibri"/>
                        </a:rPr>
                        <a:t>x</a:t>
                      </a:r>
                      <a:endParaRPr sz="195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7102"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50" spc="15" dirty="0">
                          <a:latin typeface="Calibri"/>
                          <a:cs typeface="Calibri"/>
                        </a:rPr>
                        <a:t>23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50" spc="-15" dirty="0">
                          <a:latin typeface="Calibri"/>
                          <a:cs typeface="Calibri"/>
                        </a:rPr>
                        <a:t>MINSEC,</a:t>
                      </a:r>
                      <a:r>
                        <a:rPr sz="165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65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1650" spc="1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65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65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dirty="0">
                          <a:latin typeface="Calibri"/>
                          <a:cs typeface="Calibri"/>
                        </a:rPr>
                        <a:t>V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68072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950" b="1" dirty="0">
                          <a:latin typeface="Calibri"/>
                          <a:cs typeface="Calibri"/>
                        </a:rPr>
                        <a:t>x</a:t>
                      </a:r>
                      <a:endParaRPr sz="195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327102"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50" spc="15" dirty="0">
                          <a:latin typeface="Calibri"/>
                          <a:cs typeface="Calibri"/>
                        </a:rPr>
                        <a:t>24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50" dirty="0">
                          <a:latin typeface="Calibri"/>
                          <a:cs typeface="Calibri"/>
                        </a:rPr>
                        <a:t>OCAMPO</a:t>
                      </a:r>
                      <a:r>
                        <a:rPr sz="1650" spc="-10" dirty="0">
                          <a:latin typeface="Calibri"/>
                          <a:cs typeface="Calibri"/>
                        </a:rPr>
                        <a:t> MINING</a:t>
                      </a:r>
                      <a:r>
                        <a:rPr sz="165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-15" dirty="0">
                          <a:latin typeface="Calibri"/>
                          <a:cs typeface="Calibri"/>
                        </a:rPr>
                        <a:t>SA</a:t>
                      </a:r>
                      <a:r>
                        <a:rPr sz="16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1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65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-15" dirty="0">
                          <a:latin typeface="Calibri"/>
                          <a:cs typeface="Calibri"/>
                        </a:rPr>
                        <a:t>CV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950" b="1" dirty="0">
                          <a:latin typeface="Calibri"/>
                          <a:cs typeface="Calibri"/>
                        </a:rPr>
                        <a:t>x</a:t>
                      </a:r>
                      <a:endParaRPr sz="195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072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950" b="1" dirty="0">
                          <a:latin typeface="Calibri"/>
                          <a:cs typeface="Calibri"/>
                        </a:rPr>
                        <a:t>x</a:t>
                      </a:r>
                      <a:endParaRPr sz="195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072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950" b="1" dirty="0">
                          <a:latin typeface="Calibri"/>
                          <a:cs typeface="Calibri"/>
                        </a:rPr>
                        <a:t>x</a:t>
                      </a:r>
                      <a:endParaRPr sz="195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7102"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50" spc="15" dirty="0">
                          <a:latin typeface="Calibri"/>
                          <a:cs typeface="Calibri"/>
                        </a:rPr>
                        <a:t>25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50" spc="-5" dirty="0">
                          <a:latin typeface="Calibri"/>
                          <a:cs typeface="Calibri"/>
                        </a:rPr>
                        <a:t>PLATA</a:t>
                      </a:r>
                      <a:r>
                        <a:rPr sz="1650" dirty="0">
                          <a:latin typeface="Calibri"/>
                          <a:cs typeface="Calibri"/>
                        </a:rPr>
                        <a:t> PANAMERICANA S.A.</a:t>
                      </a:r>
                      <a:r>
                        <a:rPr sz="165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1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65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-15" dirty="0">
                          <a:latin typeface="Calibri"/>
                          <a:cs typeface="Calibri"/>
                        </a:rPr>
                        <a:t>C.V.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68072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950" b="1" dirty="0">
                          <a:latin typeface="Calibri"/>
                          <a:cs typeface="Calibri"/>
                        </a:rPr>
                        <a:t>x</a:t>
                      </a:r>
                      <a:endParaRPr sz="195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68072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950" b="1" dirty="0">
                          <a:latin typeface="Calibri"/>
                          <a:cs typeface="Calibri"/>
                        </a:rPr>
                        <a:t>x</a:t>
                      </a:r>
                      <a:endParaRPr sz="195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327102"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50" spc="15" dirty="0">
                          <a:latin typeface="Calibri"/>
                          <a:cs typeface="Calibri"/>
                        </a:rPr>
                        <a:t>26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50" spc="10" dirty="0">
                          <a:latin typeface="Calibri"/>
                          <a:cs typeface="Calibri"/>
                        </a:rPr>
                        <a:t>RIO</a:t>
                      </a:r>
                      <a:r>
                        <a:rPr sz="165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dirty="0">
                          <a:latin typeface="Calibri"/>
                          <a:cs typeface="Calibri"/>
                        </a:rPr>
                        <a:t>LIMPIO</a:t>
                      </a:r>
                      <a:r>
                        <a:rPr sz="165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dirty="0">
                          <a:latin typeface="Calibri"/>
                          <a:cs typeface="Calibri"/>
                        </a:rPr>
                        <a:t>LIMPIEZAS</a:t>
                      </a:r>
                      <a:r>
                        <a:rPr sz="165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-5" dirty="0">
                          <a:latin typeface="Calibri"/>
                          <a:cs typeface="Calibri"/>
                        </a:rPr>
                        <a:t>ECOLOGICAS</a:t>
                      </a:r>
                      <a:r>
                        <a:rPr sz="165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dirty="0">
                          <a:latin typeface="Calibri"/>
                          <a:cs typeface="Calibri"/>
                        </a:rPr>
                        <a:t>S.A.</a:t>
                      </a:r>
                      <a:r>
                        <a:rPr sz="165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1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65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-15" dirty="0">
                          <a:latin typeface="Calibri"/>
                          <a:cs typeface="Calibri"/>
                        </a:rPr>
                        <a:t>C.V.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072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950" b="1" dirty="0">
                          <a:latin typeface="Calibri"/>
                          <a:cs typeface="Calibri"/>
                        </a:rPr>
                        <a:t>x</a:t>
                      </a:r>
                      <a:endParaRPr sz="195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7102"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50" spc="15" dirty="0">
                          <a:latin typeface="Calibri"/>
                          <a:cs typeface="Calibri"/>
                        </a:rPr>
                        <a:t>27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50" spc="-5" dirty="0">
                          <a:latin typeface="Calibri"/>
                          <a:cs typeface="Calibri"/>
                        </a:rPr>
                        <a:t>SAN</a:t>
                      </a:r>
                      <a:r>
                        <a:rPr sz="165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5" dirty="0">
                          <a:latin typeface="Calibri"/>
                          <a:cs typeface="Calibri"/>
                        </a:rPr>
                        <a:t>PEDRO</a:t>
                      </a:r>
                      <a:r>
                        <a:rPr sz="165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-10" dirty="0">
                          <a:latin typeface="Calibri"/>
                          <a:cs typeface="Calibri"/>
                        </a:rPr>
                        <a:t>RESOURCES</a:t>
                      </a:r>
                      <a:r>
                        <a:rPr sz="165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-5" dirty="0">
                          <a:latin typeface="Calibri"/>
                          <a:cs typeface="Calibri"/>
                        </a:rPr>
                        <a:t>SA.</a:t>
                      </a:r>
                      <a:r>
                        <a:rPr sz="16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1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65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-15" dirty="0">
                          <a:latin typeface="Calibri"/>
                          <a:cs typeface="Calibri"/>
                        </a:rPr>
                        <a:t>C.V.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950" b="1" dirty="0">
                          <a:latin typeface="Calibri"/>
                          <a:cs typeface="Calibri"/>
                        </a:rPr>
                        <a:t>x</a:t>
                      </a:r>
                      <a:endParaRPr sz="195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68072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950" b="1" dirty="0">
                          <a:latin typeface="Calibri"/>
                          <a:cs typeface="Calibri"/>
                        </a:rPr>
                        <a:t>x</a:t>
                      </a:r>
                      <a:endParaRPr sz="195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68072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950" b="1" dirty="0">
                          <a:latin typeface="Calibri"/>
                          <a:cs typeface="Calibri"/>
                        </a:rPr>
                        <a:t>x</a:t>
                      </a:r>
                      <a:endParaRPr sz="195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68072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950" b="1" dirty="0">
                          <a:latin typeface="Calibri"/>
                          <a:cs typeface="Calibri"/>
                        </a:rPr>
                        <a:t>x</a:t>
                      </a:r>
                      <a:endParaRPr sz="195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327117"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50" spc="15" dirty="0">
                          <a:latin typeface="Calibri"/>
                          <a:cs typeface="Calibri"/>
                        </a:rPr>
                        <a:t>28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50" spc="-10" dirty="0">
                          <a:latin typeface="Calibri"/>
                          <a:cs typeface="Calibri"/>
                        </a:rPr>
                        <a:t>SANCHEZ</a:t>
                      </a:r>
                      <a:r>
                        <a:rPr sz="165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-5" dirty="0">
                          <a:latin typeface="Calibri"/>
                          <a:cs typeface="Calibri"/>
                        </a:rPr>
                        <a:t>RUELAS</a:t>
                      </a:r>
                      <a:r>
                        <a:rPr sz="165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5" dirty="0">
                          <a:latin typeface="Calibri"/>
                          <a:cs typeface="Calibri"/>
                        </a:rPr>
                        <a:t>ALEJANDRA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950" b="1" dirty="0">
                          <a:latin typeface="Calibri"/>
                          <a:cs typeface="Calibri"/>
                        </a:rPr>
                        <a:t>x</a:t>
                      </a:r>
                      <a:endParaRPr sz="195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7102"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50" spc="15" dirty="0">
                          <a:latin typeface="Calibri"/>
                          <a:cs typeface="Calibri"/>
                        </a:rPr>
                        <a:t>29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50" spc="-10" dirty="0">
                          <a:latin typeface="Calibri"/>
                          <a:cs typeface="Calibri"/>
                        </a:rPr>
                        <a:t>TOYOTSU</a:t>
                      </a:r>
                      <a:r>
                        <a:rPr sz="165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-15" dirty="0">
                          <a:latin typeface="Calibri"/>
                          <a:cs typeface="Calibri"/>
                        </a:rPr>
                        <a:t>SMELTING</a:t>
                      </a:r>
                      <a:r>
                        <a:rPr sz="1650" spc="-10" dirty="0">
                          <a:latin typeface="Calibri"/>
                          <a:cs typeface="Calibri"/>
                        </a:rPr>
                        <a:t> TECHNOLOGY</a:t>
                      </a:r>
                      <a:r>
                        <a:rPr sz="165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-10" dirty="0">
                          <a:latin typeface="Calibri"/>
                          <a:cs typeface="Calibri"/>
                        </a:rPr>
                        <a:t>MEXICO</a:t>
                      </a:r>
                      <a:r>
                        <a:rPr sz="165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-15" dirty="0">
                          <a:latin typeface="Calibri"/>
                          <a:cs typeface="Calibri"/>
                        </a:rPr>
                        <a:t>SA</a:t>
                      </a:r>
                      <a:r>
                        <a:rPr sz="165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1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65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-15" dirty="0">
                          <a:latin typeface="Calibri"/>
                          <a:cs typeface="Calibri"/>
                        </a:rPr>
                        <a:t>CV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68072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950" b="1" dirty="0">
                          <a:latin typeface="Calibri"/>
                          <a:cs typeface="Calibri"/>
                        </a:rPr>
                        <a:t>x</a:t>
                      </a:r>
                      <a:endParaRPr sz="195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68072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950" b="1" dirty="0">
                          <a:latin typeface="Calibri"/>
                          <a:cs typeface="Calibri"/>
                        </a:rPr>
                        <a:t>x</a:t>
                      </a:r>
                      <a:endParaRPr sz="195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327361"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50" spc="15" dirty="0">
                          <a:latin typeface="Calibri"/>
                          <a:cs typeface="Calibri"/>
                        </a:rPr>
                        <a:t>30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50" dirty="0">
                          <a:latin typeface="Calibri"/>
                          <a:cs typeface="Calibri"/>
                        </a:rPr>
                        <a:t>ZEIB</a:t>
                      </a:r>
                      <a:r>
                        <a:rPr sz="165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5" dirty="0">
                          <a:latin typeface="Calibri"/>
                          <a:cs typeface="Calibri"/>
                        </a:rPr>
                        <a:t>INMOBILIARIA</a:t>
                      </a:r>
                      <a:r>
                        <a:rPr sz="16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-15" dirty="0">
                          <a:latin typeface="Calibri"/>
                          <a:cs typeface="Calibri"/>
                        </a:rPr>
                        <a:t>SA</a:t>
                      </a:r>
                      <a:r>
                        <a:rPr sz="16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1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65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-15" dirty="0">
                          <a:latin typeface="Calibri"/>
                          <a:cs typeface="Calibri"/>
                        </a:rPr>
                        <a:t>CV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072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950" b="1" dirty="0">
                          <a:latin typeface="Calibri"/>
                          <a:cs typeface="Calibri"/>
                        </a:rPr>
                        <a:t>x</a:t>
                      </a:r>
                      <a:endParaRPr sz="195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7106"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50" spc="15" dirty="0">
                          <a:latin typeface="Calibri"/>
                          <a:cs typeface="Calibri"/>
                        </a:rPr>
                        <a:t>31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50" dirty="0">
                          <a:latin typeface="Calibri"/>
                          <a:cs typeface="Calibri"/>
                        </a:rPr>
                        <a:t>AEROPUERTO</a:t>
                      </a:r>
                      <a:r>
                        <a:rPr sz="165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1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65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dirty="0">
                          <a:latin typeface="Calibri"/>
                          <a:cs typeface="Calibri"/>
                        </a:rPr>
                        <a:t>ZACATECAS</a:t>
                      </a:r>
                      <a:r>
                        <a:rPr sz="165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-15" dirty="0">
                          <a:latin typeface="Calibri"/>
                          <a:cs typeface="Calibri"/>
                        </a:rPr>
                        <a:t>SE</a:t>
                      </a:r>
                      <a:r>
                        <a:rPr sz="165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1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65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-15" dirty="0">
                          <a:latin typeface="Calibri"/>
                          <a:cs typeface="Calibri"/>
                        </a:rPr>
                        <a:t>CV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950" b="1" dirty="0">
                          <a:latin typeface="Calibri"/>
                          <a:cs typeface="Calibri"/>
                        </a:rPr>
                        <a:t>X</a:t>
                      </a:r>
                      <a:endParaRPr sz="195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67246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950" b="1" dirty="0">
                          <a:latin typeface="Calibri"/>
                          <a:cs typeface="Calibri"/>
                        </a:rPr>
                        <a:t>X</a:t>
                      </a:r>
                      <a:endParaRPr sz="195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696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Verde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Borde con band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777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466</Words>
  <Application>Microsoft Office PowerPoint</Application>
  <PresentationFormat>Panorámica</PresentationFormat>
  <Paragraphs>180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Arial MT</vt:lpstr>
      <vt:lpstr>Calibri</vt:lpstr>
      <vt:lpstr>Calibri Light</vt:lpstr>
      <vt:lpstr>Palatino Linotype</vt:lpstr>
      <vt:lpstr>Times New Roman</vt:lpstr>
      <vt:lpstr>Tema de Office</vt:lpstr>
      <vt:lpstr>Presentación de PowerPoint</vt:lpstr>
      <vt:lpstr>Empresas registradas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Gustavo Zepeda</dc:creator>
  <cp:lastModifiedBy>Informatica</cp:lastModifiedBy>
  <cp:revision>35</cp:revision>
  <cp:lastPrinted>2021-06-17T19:34:02Z</cp:lastPrinted>
  <dcterms:created xsi:type="dcterms:W3CDTF">2021-05-31T21:57:50Z</dcterms:created>
  <dcterms:modified xsi:type="dcterms:W3CDTF">2022-05-05T18:44:00Z</dcterms:modified>
</cp:coreProperties>
</file>