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6" r:id="rId2"/>
    <p:sldId id="257" r:id="rId3"/>
    <p:sldId id="267" r:id="rId4"/>
    <p:sldId id="268" r:id="rId5"/>
  </p:sldIdLst>
  <p:sldSz cx="12192000" cy="6858000"/>
  <p:notesSz cx="7077075" cy="9363075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C921502-A849-46C0-B1BC-49EE10E139C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2DF6FCF-8872-43BB-BCE5-6E1903FD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119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lecha&#10;&#10;Descripción generada automáticamente con confianza media">
            <a:extLst>
              <a:ext uri="{FF2B5EF4-FFF2-40B4-BE49-F238E27FC236}">
                <a16:creationId xmlns:a16="http://schemas.microsoft.com/office/drawing/2014/main" xmlns="" id="{8D35A5E0-E074-4602-966B-D0951EB700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77" y="1342844"/>
            <a:ext cx="12260873" cy="4759017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DC157C5-CB16-4E1D-9ABE-B2991D8CD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890" y="2518397"/>
            <a:ext cx="8568715" cy="2443101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s-419" sz="4800" b="1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419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8AE2658-36B4-4CAC-8177-A16AEA47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AD43-DFFD-47AD-87DD-AE2256304603}" type="datetimeFigureOut">
              <a:rPr lang="es-419" smtClean="0"/>
              <a:t>5/5/2022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F7C0BA-753B-41F9-8E7E-619FC0AE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E3BF9D-61E8-44FB-BC33-84D50921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30B4-886A-470C-9D22-74878B591F0F}" type="slidenum">
              <a:rPr lang="es-419" smtClean="0"/>
              <a:t>‹Nº›</a:t>
            </a:fld>
            <a:endParaRPr lang="es-419"/>
          </a:p>
        </p:txBody>
      </p:sp>
      <p:sp>
        <p:nvSpPr>
          <p:cNvPr id="17" name="Arco de bloque 16">
            <a:extLst>
              <a:ext uri="{FF2B5EF4-FFF2-40B4-BE49-F238E27FC236}">
                <a16:creationId xmlns="" xmlns:a16="http://schemas.microsoft.com/office/drawing/2014/main" id="{D5A4DAE4-EDE1-4081-B6DF-20A6AFDBE081}"/>
              </a:ext>
            </a:extLst>
          </p:cNvPr>
          <p:cNvSpPr/>
          <p:nvPr userDrawn="1"/>
        </p:nvSpPr>
        <p:spPr>
          <a:xfrm>
            <a:off x="89642" y="1231971"/>
            <a:ext cx="12056882" cy="401382"/>
          </a:xfrm>
          <a:prstGeom prst="blockArc">
            <a:avLst/>
          </a:prstGeom>
          <a:solidFill>
            <a:srgbClr val="FF0066">
              <a:alpha val="25098"/>
            </a:srgbClr>
          </a:solidFill>
          <a:ln>
            <a:solidFill>
              <a:srgbClr val="800000">
                <a:alpha val="61176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>
              <a:solidFill>
                <a:schemeClr val="tx1"/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314" y="87106"/>
            <a:ext cx="2651305" cy="1076046"/>
          </a:xfrm>
          <a:prstGeom prst="rect">
            <a:avLst/>
          </a:prstGeom>
        </p:spPr>
      </p:pic>
      <p:pic>
        <p:nvPicPr>
          <p:cNvPr id="19" name="Imagen 18" descr="Flecha Roja Curva Abajo PNG transparente - Stick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9326">
            <a:off x="-44038" y="3043691"/>
            <a:ext cx="2723811" cy="146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n 20" descr="Flecha Roja Curva Abajo PNG transparente - Stick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5705">
            <a:off x="9441501" y="3013011"/>
            <a:ext cx="2723811" cy="146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" descr="http://observatoriosefin.zacatecas.gob.mx/static/img/sitios/logo_zacatecas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16" y="153342"/>
            <a:ext cx="2710717" cy="100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n 2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87" b="51739"/>
          <a:stretch/>
        </p:blipFill>
        <p:spPr>
          <a:xfrm>
            <a:off x="8888599" y="103731"/>
            <a:ext cx="2841023" cy="1082914"/>
          </a:xfrm>
          <a:prstGeom prst="rect">
            <a:avLst/>
          </a:prstGeom>
        </p:spPr>
      </p:pic>
      <p:sp>
        <p:nvSpPr>
          <p:cNvPr id="25" name="Arco de bloque 24">
            <a:extLst>
              <a:ext uri="{FF2B5EF4-FFF2-40B4-BE49-F238E27FC236}">
                <a16:creationId xmlns="" xmlns:a16="http://schemas.microsoft.com/office/drawing/2014/main" id="{D5A4DAE4-EDE1-4081-B6DF-20A6AFDBE081}"/>
              </a:ext>
            </a:extLst>
          </p:cNvPr>
          <p:cNvSpPr/>
          <p:nvPr userDrawn="1"/>
        </p:nvSpPr>
        <p:spPr>
          <a:xfrm rot="10800000">
            <a:off x="52508" y="5840930"/>
            <a:ext cx="12056882" cy="401382"/>
          </a:xfrm>
          <a:prstGeom prst="blockArc">
            <a:avLst/>
          </a:prstGeom>
          <a:solidFill>
            <a:srgbClr val="FF0066">
              <a:alpha val="25098"/>
            </a:srgbClr>
          </a:solidFill>
          <a:ln>
            <a:solidFill>
              <a:srgbClr val="800000">
                <a:alpha val="61176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7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lecha&#10;&#10;Descripción generada automáticamente con confianza media">
            <a:extLst>
              <a:ext uri="{FF2B5EF4-FFF2-40B4-BE49-F238E27FC236}">
                <a16:creationId xmlns:a16="http://schemas.microsoft.com/office/drawing/2014/main" xmlns="" id="{12A5FE5D-3848-46FD-91AF-2AA0EEB429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4477"/>
            <a:ext cx="12192000" cy="552352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41B0A86-EAD9-4B7B-A7F1-2B91D89A7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57" y="2524564"/>
            <a:ext cx="10981591" cy="4228292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94BECD8D-701A-4CCA-99B2-B4107380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858" y="1417018"/>
            <a:ext cx="10981592" cy="105368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96" y="130702"/>
            <a:ext cx="2640846" cy="1019715"/>
          </a:xfrm>
          <a:prstGeom prst="rect">
            <a:avLst/>
          </a:prstGeom>
        </p:spPr>
      </p:pic>
      <p:pic>
        <p:nvPicPr>
          <p:cNvPr id="14" name="Picture 2" descr="http://observatoriosefin.zacatecas.gob.mx/static/img/sitios/logo_zacateca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30" y="165872"/>
            <a:ext cx="2683341" cy="99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87" b="51739"/>
          <a:stretch/>
        </p:blipFill>
        <p:spPr>
          <a:xfrm>
            <a:off x="8805474" y="120356"/>
            <a:ext cx="2841023" cy="1082914"/>
          </a:xfrm>
          <a:prstGeom prst="rect">
            <a:avLst/>
          </a:prstGeom>
        </p:spPr>
      </p:pic>
      <p:sp>
        <p:nvSpPr>
          <p:cNvPr id="16" name="Arco de bloque 15">
            <a:extLst>
              <a:ext uri="{FF2B5EF4-FFF2-40B4-BE49-F238E27FC236}">
                <a16:creationId xmlns="" xmlns:a16="http://schemas.microsoft.com/office/drawing/2014/main" id="{D5A4DAE4-EDE1-4081-B6DF-20A6AFDBE081}"/>
              </a:ext>
            </a:extLst>
          </p:cNvPr>
          <p:cNvSpPr/>
          <p:nvPr userDrawn="1"/>
        </p:nvSpPr>
        <p:spPr>
          <a:xfrm>
            <a:off x="67559" y="1213276"/>
            <a:ext cx="12056882" cy="401382"/>
          </a:xfrm>
          <a:prstGeom prst="blockArc">
            <a:avLst/>
          </a:prstGeom>
          <a:solidFill>
            <a:srgbClr val="FF0066">
              <a:alpha val="25098"/>
            </a:srgbClr>
          </a:solidFill>
          <a:ln>
            <a:solidFill>
              <a:srgbClr val="800000">
                <a:alpha val="61176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C24D75D-BD91-4614-9FF1-8E0EB506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F405D34-896F-4E53-943D-BD9C983AF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41906F0-FC0A-4523-A3EB-ACCE10FCA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AD43-DFFD-47AD-87DD-AE2256304603}" type="datetimeFigureOut">
              <a:rPr lang="es-419" smtClean="0"/>
              <a:t>5/5/2022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D90B05-775A-437F-817B-BF9035B8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3A87F1-6168-47CD-9A8E-23D92383B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30B4-886A-470C-9D22-74878B591F0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525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="" xmlns:a16="http://schemas.microsoft.com/office/drawing/2014/main" id="{3B263A1F-88CC-4C56-98B0-099C443DB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latin typeface="Palatino Linotype"/>
                <a:cs typeface="Palatino Linotype"/>
              </a:rPr>
              <a:t>Empresas</a:t>
            </a:r>
            <a:r>
              <a:rPr lang="es-MX" spc="-15" dirty="0">
                <a:latin typeface="Palatino Linotype"/>
                <a:cs typeface="Palatino Linotype"/>
              </a:rPr>
              <a:t> </a:t>
            </a:r>
            <a:r>
              <a:rPr lang="es-MX" spc="-5" dirty="0">
                <a:latin typeface="Palatino Linotype"/>
                <a:cs typeface="Palatino Linotype"/>
              </a:rPr>
              <a:t>registrada</a:t>
            </a:r>
            <a:r>
              <a:rPr lang="es-MX" dirty="0">
                <a:latin typeface="Palatino Linotype"/>
                <a:cs typeface="Palatino Linotype"/>
              </a:rPr>
              <a:t>s</a:t>
            </a:r>
            <a:r>
              <a:rPr lang="es-MX" spc="-25" dirty="0">
                <a:latin typeface="Palatino Linotype"/>
                <a:cs typeface="Palatino Linotype"/>
              </a:rPr>
              <a:t> </a:t>
            </a:r>
            <a:r>
              <a:rPr lang="es-MX" dirty="0">
                <a:latin typeface="Palatino Linotype"/>
                <a:cs typeface="Palatino Linotype"/>
              </a:rPr>
              <a:t>en	</a:t>
            </a:r>
            <a:r>
              <a:rPr lang="es-MX" spc="-5" dirty="0">
                <a:latin typeface="Palatino Linotype"/>
                <a:cs typeface="Palatino Linotype"/>
              </a:rPr>
              <a:t>los  impuestos</a:t>
            </a:r>
            <a:r>
              <a:rPr lang="es-MX" spc="5" dirty="0">
                <a:latin typeface="Palatino Linotype"/>
                <a:cs typeface="Palatino Linotype"/>
              </a:rPr>
              <a:t> </a:t>
            </a:r>
            <a:r>
              <a:rPr lang="es-MX" spc="-5" dirty="0">
                <a:latin typeface="Palatino Linotype"/>
                <a:cs typeface="Palatino Linotype"/>
              </a:rPr>
              <a:t>ecológicos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578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4213224" y="1687829"/>
            <a:ext cx="3765550" cy="452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Empresas</a:t>
            </a:r>
            <a:r>
              <a:rPr spc="-20" dirty="0"/>
              <a:t> </a:t>
            </a:r>
            <a:r>
              <a:rPr spc="-5" dirty="0"/>
              <a:t>registradas</a:t>
            </a:r>
          </a:p>
        </p:txBody>
      </p:sp>
      <p:sp>
        <p:nvSpPr>
          <p:cNvPr id="8" name="object 3"/>
          <p:cNvSpPr txBox="1"/>
          <p:nvPr/>
        </p:nvSpPr>
        <p:spPr>
          <a:xfrm>
            <a:off x="840739" y="2226055"/>
            <a:ext cx="10212705" cy="9766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En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un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acto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de</a:t>
            </a:r>
            <a:r>
              <a:rPr sz="2400" spc="2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concientización</a:t>
            </a:r>
            <a:r>
              <a:rPr sz="2400" spc="6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con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el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medio</a:t>
            </a:r>
            <a:r>
              <a:rPr sz="2400" spc="2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ambiente,</a:t>
            </a:r>
            <a:r>
              <a:rPr sz="2400" spc="2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las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empresas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que</a:t>
            </a:r>
            <a:r>
              <a:rPr sz="2400" spc="2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se </a:t>
            </a:r>
            <a:r>
              <a:rPr sz="2400" spc="-65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inscribieron</a:t>
            </a:r>
            <a:r>
              <a:rPr sz="2400" spc="4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en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las</a:t>
            </a:r>
            <a:r>
              <a:rPr sz="2400" spc="2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cuatro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vertientes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de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los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impuestos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ecológicos</a:t>
            </a:r>
            <a:r>
              <a:rPr sz="2400" spc="6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son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las 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siguientes:</a:t>
            </a:r>
            <a:endParaRPr sz="2400">
              <a:latin typeface="Arial MT"/>
              <a:cs typeface="Arial MT"/>
            </a:endParaRPr>
          </a:p>
        </p:txBody>
      </p:sp>
      <p:graphicFrame>
        <p:nvGraphicFramePr>
          <p:cNvPr id="9" name="object 4"/>
          <p:cNvGraphicFramePr>
            <a:graphicFrameLocks noGrp="1"/>
          </p:cNvGraphicFramePr>
          <p:nvPr/>
        </p:nvGraphicFramePr>
        <p:xfrm>
          <a:off x="620268" y="3255236"/>
          <a:ext cx="10687050" cy="3444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370"/>
                <a:gridCol w="4678680"/>
                <a:gridCol w="1428750"/>
                <a:gridCol w="1428750"/>
                <a:gridCol w="1428750"/>
                <a:gridCol w="1428750"/>
              </a:tblGrid>
              <a:tr h="862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300" spc="160" dirty="0">
                          <a:latin typeface="Calibri"/>
                          <a:cs typeface="Calibri"/>
                        </a:rPr>
                        <a:t>PERSONA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45" dirty="0">
                          <a:latin typeface="Calibri"/>
                          <a:cs typeface="Calibri"/>
                        </a:rPr>
                        <a:t>FÍSICA/MORAL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6360" marR="82550" indent="3175" algn="ctr">
                        <a:lnSpc>
                          <a:spcPct val="112300"/>
                        </a:lnSpc>
                      </a:pPr>
                      <a:r>
                        <a:rPr sz="1000" b="1" spc="125" dirty="0">
                          <a:latin typeface="Calibri"/>
                          <a:cs typeface="Calibri"/>
                        </a:rPr>
                        <a:t>DE LA EMISIÓN DE </a:t>
                      </a:r>
                      <a:r>
                        <a:rPr sz="1000" b="1" spc="-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5" dirty="0">
                          <a:latin typeface="Calibri"/>
                          <a:cs typeface="Calibri"/>
                        </a:rPr>
                        <a:t>CONTAMINANTES </a:t>
                      </a:r>
                      <a:r>
                        <a:rPr sz="100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SUELO, </a:t>
                      </a:r>
                      <a:r>
                        <a:rPr sz="100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5" dirty="0">
                          <a:latin typeface="Calibri"/>
                          <a:cs typeface="Calibri"/>
                        </a:rPr>
                        <a:t>SUBSUELO</a:t>
                      </a:r>
                      <a:r>
                        <a:rPr sz="10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50" dirty="0">
                          <a:latin typeface="Calibri"/>
                          <a:cs typeface="Calibri"/>
                        </a:rPr>
                        <a:t>AGUA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8585" marR="100965" algn="ctr">
                        <a:lnSpc>
                          <a:spcPct val="112300"/>
                        </a:lnSpc>
                      </a:pPr>
                      <a:r>
                        <a:rPr sz="1000" b="1" spc="12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b="1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EMISIÓN</a:t>
                      </a:r>
                      <a:r>
                        <a:rPr sz="10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000" b="1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GASES </a:t>
                      </a:r>
                      <a:r>
                        <a:rPr sz="1000" b="1" spc="14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5" dirty="0">
                          <a:latin typeface="Calibri"/>
                          <a:cs typeface="Calibri"/>
                        </a:rPr>
                        <a:t>ATMÓSFERA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6515" indent="-1905" algn="ctr">
                        <a:lnSpc>
                          <a:spcPct val="112300"/>
                        </a:lnSpc>
                      </a:pPr>
                      <a:r>
                        <a:rPr sz="1000" b="1" spc="1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IMPUESTO AL </a:t>
                      </a:r>
                      <a:r>
                        <a:rPr sz="100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0" dirty="0">
                          <a:latin typeface="Calibri"/>
                          <a:cs typeface="Calibri"/>
                        </a:rPr>
                        <a:t>DEPÓSITO </a:t>
                      </a:r>
                      <a:r>
                        <a:rPr sz="1000" b="1" spc="16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000" b="1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O 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RESIDUOS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85"/>
                        </a:lnSpc>
                      </a:pPr>
                      <a:r>
                        <a:rPr sz="1000" b="1" spc="1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IMPUESTO</a:t>
                      </a:r>
                      <a:r>
                        <a:rPr sz="10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POR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8585" marR="105410" indent="1270" algn="ctr">
                        <a:lnSpc>
                          <a:spcPct val="112300"/>
                        </a:lnSpc>
                      </a:pPr>
                      <a:r>
                        <a:rPr sz="1000" b="1" spc="125" dirty="0">
                          <a:latin typeface="Calibri"/>
                          <a:cs typeface="Calibri"/>
                        </a:rPr>
                        <a:t>REMEDIACIÓN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 AMBIENTAL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000" b="1" spc="-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EXTRACCIÓN DE </a:t>
                      </a:r>
                      <a:r>
                        <a:rPr sz="1000" b="1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MATERIALES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spc="150" dirty="0">
                          <a:latin typeface="Calibri"/>
                          <a:cs typeface="Calibri"/>
                        </a:rPr>
                        <a:t>AHRESTY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5" dirty="0">
                          <a:latin typeface="Calibri"/>
                          <a:cs typeface="Calibri"/>
                        </a:rPr>
                        <a:t>MEXICANA</a:t>
                      </a:r>
                      <a:r>
                        <a:rPr sz="13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40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CV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70" dirty="0">
                          <a:latin typeface="Calibri"/>
                          <a:cs typeface="Calibri"/>
                        </a:rPr>
                        <a:t>BANCO</a:t>
                      </a:r>
                      <a:r>
                        <a:rPr sz="13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ALIMENTOS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5" dirty="0">
                          <a:latin typeface="Calibri"/>
                          <a:cs typeface="Calibri"/>
                        </a:rPr>
                        <a:t>ZACATECAS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0" dirty="0">
                          <a:latin typeface="Calibri"/>
                          <a:cs typeface="Calibri"/>
                        </a:rPr>
                        <a:t>AC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50" dirty="0">
                          <a:latin typeface="Calibri"/>
                          <a:cs typeface="Calibri"/>
                        </a:rPr>
                        <a:t>CAPSTONE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0" dirty="0">
                          <a:latin typeface="Calibri"/>
                          <a:cs typeface="Calibri"/>
                        </a:rPr>
                        <a:t>GOLD</a:t>
                      </a:r>
                      <a:r>
                        <a:rPr sz="13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0" dirty="0">
                          <a:latin typeface="Calibri"/>
                          <a:cs typeface="Calibri"/>
                        </a:rPr>
                        <a:t>S.A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C.V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6988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45" dirty="0">
                          <a:latin typeface="Calibri"/>
                          <a:cs typeface="Calibri"/>
                        </a:rPr>
                        <a:t>CESANTONI</a:t>
                      </a:r>
                      <a:r>
                        <a:rPr sz="13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3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C.V.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spc="120" dirty="0">
                          <a:latin typeface="Calibri"/>
                          <a:cs typeface="Calibri"/>
                        </a:rPr>
                        <a:t>CIA.</a:t>
                      </a:r>
                      <a:r>
                        <a:rPr sz="13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40" dirty="0">
                          <a:latin typeface="Calibri"/>
                          <a:cs typeface="Calibri"/>
                        </a:rPr>
                        <a:t>INDUSTRIAL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5" dirty="0">
                          <a:latin typeface="Calibri"/>
                          <a:cs typeface="Calibri"/>
                        </a:rPr>
                        <a:t>ZACATECAS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40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CV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65" dirty="0">
                          <a:latin typeface="Calibri"/>
                          <a:cs typeface="Calibri"/>
                        </a:rPr>
                        <a:t>COMPAÑIA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60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SABINAS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0" dirty="0">
                          <a:latin typeface="Calibri"/>
                          <a:cs typeface="Calibri"/>
                        </a:rPr>
                        <a:t>S.A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C.V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64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55" dirty="0">
                          <a:latin typeface="Calibri"/>
                          <a:cs typeface="Calibri"/>
                        </a:rPr>
                        <a:t>DESARROLLOS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60" dirty="0">
                          <a:latin typeface="Calibri"/>
                          <a:cs typeface="Calibri"/>
                        </a:rPr>
                        <a:t>MINEROS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AGUILA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0" dirty="0">
                          <a:latin typeface="Calibri"/>
                          <a:cs typeface="Calibri"/>
                        </a:rPr>
                        <a:t>S.A</a:t>
                      </a:r>
                      <a:r>
                        <a:rPr sz="13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C.V.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6988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65" dirty="0">
                          <a:latin typeface="Calibri"/>
                          <a:cs typeface="Calibri"/>
                        </a:rPr>
                        <a:t>EXPLORADORA</a:t>
                      </a:r>
                      <a:r>
                        <a:rPr sz="13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60" dirty="0">
                          <a:latin typeface="Calibri"/>
                          <a:cs typeface="Calibri"/>
                        </a:rPr>
                        <a:t>SOMBRERETE</a:t>
                      </a:r>
                      <a:r>
                        <a:rPr sz="13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3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C.V.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785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spc="145" dirty="0">
                          <a:latin typeface="Calibri"/>
                          <a:cs typeface="Calibri"/>
                        </a:rPr>
                        <a:t>FRANQUICIAS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40" dirty="0">
                          <a:latin typeface="Calibri"/>
                          <a:cs typeface="Calibri"/>
                        </a:rPr>
                        <a:t>VITALAB</a:t>
                      </a:r>
                      <a:r>
                        <a:rPr sz="13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3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10" dirty="0">
                          <a:latin typeface="Calibri"/>
                          <a:cs typeface="Calibri"/>
                        </a:rPr>
                        <a:t>C.V.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6786"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65" dirty="0">
                          <a:latin typeface="Calibri"/>
                          <a:cs typeface="Calibri"/>
                        </a:rPr>
                        <a:t>10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spc="180" dirty="0">
                          <a:latin typeface="Calibri"/>
                          <a:cs typeface="Calibri"/>
                        </a:rPr>
                        <a:t>HURTADO</a:t>
                      </a:r>
                      <a:r>
                        <a:rPr sz="13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55" dirty="0">
                          <a:latin typeface="Calibri"/>
                          <a:cs typeface="Calibri"/>
                        </a:rPr>
                        <a:t>HUIZAR</a:t>
                      </a:r>
                      <a:r>
                        <a:rPr sz="13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20" dirty="0">
                          <a:latin typeface="Calibri"/>
                          <a:cs typeface="Calibri"/>
                        </a:rPr>
                        <a:t>LUIS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75" dirty="0">
                          <a:latin typeface="Calibri"/>
                          <a:cs typeface="Calibri"/>
                        </a:rPr>
                        <a:t>HUMBERTO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x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Grp="1"/>
          </p:cNvGraphicFramePr>
          <p:nvPr/>
        </p:nvGraphicFramePr>
        <p:xfrm>
          <a:off x="451104" y="2089328"/>
          <a:ext cx="11283311" cy="447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880"/>
                <a:gridCol w="4938395"/>
                <a:gridCol w="1508759"/>
                <a:gridCol w="1508759"/>
                <a:gridCol w="1508759"/>
                <a:gridCol w="1508759"/>
              </a:tblGrid>
              <a:tr h="1120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650" spc="10" dirty="0">
                          <a:latin typeface="Calibri"/>
                          <a:cs typeface="Calibri"/>
                        </a:rPr>
                        <a:t>PERSONA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FÍSICA/MORAL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0805" marR="87630" indent="3810" algn="ctr">
                        <a:lnSpc>
                          <a:spcPct val="112300"/>
                        </a:lnSpc>
                        <a:spcBef>
                          <a:spcPts val="5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LA EMISIÓN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CONTAMINANTES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SUELO,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SUBSUELO</a:t>
                      </a:r>
                      <a:r>
                        <a:rPr sz="13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3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AGUA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935" marR="107314" algn="ctr">
                        <a:lnSpc>
                          <a:spcPct val="1123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LA EMISIÓN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300" b="1" spc="-2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GASES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ATMÓSFERA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310" marR="60325" indent="-1905" algn="ctr">
                        <a:lnSpc>
                          <a:spcPct val="112300"/>
                        </a:lnSpc>
                        <a:spcBef>
                          <a:spcPts val="5"/>
                        </a:spcBef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IMPUESTO</a:t>
                      </a:r>
                      <a:r>
                        <a:rPr sz="13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DEPÓSITO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30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30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30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3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30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300" b="1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O 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RESIDUOS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545"/>
                        </a:lnSpc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IMPUESTO</a:t>
                      </a:r>
                      <a:r>
                        <a:rPr sz="13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POR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14935" marR="111125" indent="1270" algn="ctr">
                        <a:lnSpc>
                          <a:spcPct val="112300"/>
                        </a:lnSpc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REMEDIACIÓN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AMBIENTAL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300" b="1" spc="-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EXTRACCIÓN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MATERIALES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11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10" dirty="0">
                          <a:latin typeface="Calibri"/>
                          <a:cs typeface="Calibri"/>
                        </a:rPr>
                        <a:t>INDUSTRIA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ASIENTO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SUPERIOR,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 S.A.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12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20" dirty="0">
                          <a:latin typeface="Calibri"/>
                          <a:cs typeface="Calibri"/>
                        </a:rPr>
                        <a:t>INMOBILIARIA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CONSTRUCTORA</a:t>
                      </a:r>
                      <a:r>
                        <a:rPr sz="16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ALTAVISTA</a:t>
                      </a:r>
                      <a:r>
                        <a:rPr sz="16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6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13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JOHNSON</a:t>
                      </a:r>
                      <a:r>
                        <a:rPr sz="16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20" dirty="0">
                          <a:latin typeface="Calibri"/>
                          <a:cs typeface="Calibri"/>
                        </a:rPr>
                        <a:t>GROUP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MEXICO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25" dirty="0">
                          <a:latin typeface="Calibri"/>
                          <a:cs typeface="Calibri"/>
                        </a:rPr>
                        <a:t>RL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4031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14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MALLAS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25" dirty="0">
                          <a:latin typeface="Calibri"/>
                          <a:cs typeface="Calibri"/>
                        </a:rPr>
                        <a:t>ARMEX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AGUASCALIENTES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S.A.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10" dirty="0">
                          <a:latin typeface="Calibri"/>
                          <a:cs typeface="Calibri"/>
                        </a:rPr>
                        <a:t>METALURGICA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REYNA</a:t>
                      </a:r>
                      <a:r>
                        <a:rPr sz="16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16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CAMINO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ROJO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40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17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MINERA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FRESNILLO,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S.A.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4031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18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JUANICIPIO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6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19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MADERO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SA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3770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30" dirty="0">
                          <a:latin typeface="Calibri"/>
                          <a:cs typeface="Calibri"/>
                        </a:rPr>
                        <a:t>20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 PEÑASQUITO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S.A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3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C.V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x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63879" y="2083379"/>
          <a:ext cx="11059160" cy="4708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530"/>
                <a:gridCol w="4839970"/>
                <a:gridCol w="1478915"/>
                <a:gridCol w="1478915"/>
                <a:gridCol w="1478915"/>
                <a:gridCol w="1478915"/>
              </a:tblGrid>
              <a:tr h="1098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650" spc="-5" dirty="0">
                          <a:latin typeface="Calibri"/>
                          <a:cs typeface="Calibri"/>
                        </a:rPr>
                        <a:t>PERSONA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FÍSICA/MORAL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8900" marR="85725" indent="3175" algn="ctr">
                        <a:lnSpc>
                          <a:spcPct val="114500"/>
                        </a:lnSpc>
                      </a:pPr>
                      <a:r>
                        <a:rPr sz="1250" b="1" spc="1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EMISIÓN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 CONTAMINANTES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 AL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SUELO,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 SUBSUELO</a:t>
                      </a:r>
                      <a:r>
                        <a:rPr sz="125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5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AGUA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2395" marR="104775" algn="ctr">
                        <a:lnSpc>
                          <a:spcPct val="114500"/>
                        </a:lnSpc>
                      </a:pPr>
                      <a:r>
                        <a:rPr sz="1250" b="1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5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EMISIÓN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 DE </a:t>
                      </a:r>
                      <a:r>
                        <a:rPr sz="1250" b="1" spc="-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GASES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5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5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ATMÓSFERA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040" marR="58419" indent="-1905" algn="ctr">
                        <a:lnSpc>
                          <a:spcPct val="114500"/>
                        </a:lnSpc>
                      </a:pPr>
                      <a:r>
                        <a:rPr sz="1250" b="1" spc="5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IMPUESTO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25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DEPÓSITO </a:t>
                      </a:r>
                      <a:r>
                        <a:rPr sz="1250" b="1" spc="2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25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5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5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5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50" b="1" spc="-2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50" b="1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50" b="1" dirty="0">
                          <a:latin typeface="Calibri"/>
                          <a:cs typeface="Calibri"/>
                        </a:rPr>
                        <a:t>O 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5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RESIDUOS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b="1" spc="5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IMPUESTO</a:t>
                      </a:r>
                      <a:r>
                        <a:rPr sz="125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POR</a:t>
                      </a:r>
                      <a:endParaRPr sz="1250">
                        <a:latin typeface="Calibri"/>
                        <a:cs typeface="Calibri"/>
                      </a:endParaRPr>
                    </a:p>
                    <a:p>
                      <a:pPr marL="112395" marR="109220" indent="1270" algn="ctr">
                        <a:lnSpc>
                          <a:spcPct val="114500"/>
                        </a:lnSpc>
                      </a:pPr>
                      <a:r>
                        <a:rPr sz="1250" b="1" spc="15" dirty="0">
                          <a:latin typeface="Calibri"/>
                          <a:cs typeface="Calibri"/>
                        </a:rPr>
                        <a:t>REMEDIACIÓN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AMBIENTAL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250" b="1" spc="2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50" b="1" spc="-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EXTRACCIÓN </a:t>
                      </a:r>
                      <a:r>
                        <a:rPr sz="1250" b="1" spc="1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50" b="1" spc="15" dirty="0">
                          <a:latin typeface="Calibri"/>
                          <a:cs typeface="Calibri"/>
                        </a:rPr>
                        <a:t> MATERIALES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21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REAL</a:t>
                      </a:r>
                      <a:r>
                        <a:rPr sz="16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ANGELES,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S.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22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5" dirty="0">
                          <a:latin typeface="Calibri"/>
                          <a:cs typeface="Calibri"/>
                        </a:rPr>
                        <a:t>MINERA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SAUCITO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SA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23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15" dirty="0">
                          <a:latin typeface="Calibri"/>
                          <a:cs typeface="Calibri"/>
                        </a:rPr>
                        <a:t>MINSEC,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24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dirty="0">
                          <a:latin typeface="Calibri"/>
                          <a:cs typeface="Calibri"/>
                        </a:rPr>
                        <a:t>OCAMPO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MINING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5" dirty="0">
                          <a:latin typeface="Calibri"/>
                          <a:cs typeface="Calibri"/>
                        </a:rPr>
                        <a:t>PLATA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PANAMERICANA S.A.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26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0" dirty="0">
                          <a:latin typeface="Calibri"/>
                          <a:cs typeface="Calibri"/>
                        </a:rPr>
                        <a:t>RIO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LIMPIO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LIMPIEZAS</a:t>
                      </a:r>
                      <a:r>
                        <a:rPr sz="16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ECOLOGICAS</a:t>
                      </a:r>
                      <a:r>
                        <a:rPr sz="16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S.A.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27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5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6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PEDRO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6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SA.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C.V.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7117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28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10" dirty="0">
                          <a:latin typeface="Calibri"/>
                          <a:cs typeface="Calibri"/>
                        </a:rPr>
                        <a:t>SANCHEZ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RUELAS</a:t>
                      </a:r>
                      <a:r>
                        <a:rPr sz="16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ALEJANDRA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2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29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-10" dirty="0">
                          <a:latin typeface="Calibri"/>
                          <a:cs typeface="Calibri"/>
                        </a:rPr>
                        <a:t>TOYOTSU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SMELTING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 TECHNOLOGY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0" dirty="0">
                          <a:latin typeface="Calibri"/>
                          <a:cs typeface="Calibri"/>
                        </a:rPr>
                        <a:t>MEXICO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6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7361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30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dirty="0">
                          <a:latin typeface="Calibri"/>
                          <a:cs typeface="Calibri"/>
                        </a:rPr>
                        <a:t>ZEIB</a:t>
                      </a:r>
                      <a:r>
                        <a:rPr sz="16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5" dirty="0">
                          <a:latin typeface="Calibri"/>
                          <a:cs typeface="Calibri"/>
                        </a:rPr>
                        <a:t>INMOBILIARIA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106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spc="15" dirty="0">
                          <a:latin typeface="Calibri"/>
                          <a:cs typeface="Calibri"/>
                        </a:rPr>
                        <a:t>31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50" dirty="0">
                          <a:latin typeface="Calibri"/>
                          <a:cs typeface="Calibri"/>
                        </a:rPr>
                        <a:t>AEROPUERTO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dirty="0">
                          <a:latin typeface="Calibri"/>
                          <a:cs typeface="Calibri"/>
                        </a:rPr>
                        <a:t>ZACATECAS</a:t>
                      </a:r>
                      <a:r>
                        <a:rPr sz="16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5" dirty="0">
                          <a:latin typeface="Calibri"/>
                          <a:cs typeface="Calibri"/>
                        </a:rPr>
                        <a:t>CV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724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X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9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orde con band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466</Words>
  <Application>Microsoft Office PowerPoint</Application>
  <PresentationFormat>Panorámica</PresentationFormat>
  <Paragraphs>180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Arial MT</vt:lpstr>
      <vt:lpstr>Calibri</vt:lpstr>
      <vt:lpstr>Calibri Light</vt:lpstr>
      <vt:lpstr>Palatino Linotype</vt:lpstr>
      <vt:lpstr>Times New Roman</vt:lpstr>
      <vt:lpstr>Tema de Office</vt:lpstr>
      <vt:lpstr>Presentación de PowerPoint</vt:lpstr>
      <vt:lpstr>Empresas registradas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Zepeda</dc:creator>
  <cp:lastModifiedBy>Informatica</cp:lastModifiedBy>
  <cp:revision>35</cp:revision>
  <cp:lastPrinted>2021-06-17T19:34:02Z</cp:lastPrinted>
  <dcterms:created xsi:type="dcterms:W3CDTF">2021-05-31T21:57:50Z</dcterms:created>
  <dcterms:modified xsi:type="dcterms:W3CDTF">2022-05-05T18:44:00Z</dcterms:modified>
</cp:coreProperties>
</file>